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2" r:id="rId10"/>
    <p:sldId id="263" r:id="rId11"/>
    <p:sldId id="261" r:id="rId12"/>
    <p:sldId id="265" r:id="rId13"/>
    <p:sldId id="267" r:id="rId14"/>
    <p:sldId id="279" r:id="rId15"/>
    <p:sldId id="268" r:id="rId16"/>
    <p:sldId id="273" r:id="rId17"/>
    <p:sldId id="275" r:id="rId18"/>
    <p:sldId id="278" r:id="rId19"/>
    <p:sldId id="276" r:id="rId20"/>
    <p:sldId id="269"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9/27/2022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9/27/2022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9/27/2022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9/27/2022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9/27/2022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9/27/2022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9/27/2022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9/27/2022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9/27/2022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9/27/2022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9/27/2022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9/27/2022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6A151DF2-2698-49F6-9D52-26F3E3567182}"/>
              </a:ext>
            </a:extLst>
          </p:cNvPr>
          <p:cNvSpPr txBox="1">
            <a:spLocks/>
          </p:cNvSpPr>
          <p:nvPr/>
        </p:nvSpPr>
        <p:spPr>
          <a:xfrm>
            <a:off x="584686" y="359035"/>
            <a:ext cx="2513077" cy="2361848"/>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latin typeface="Roboto" panose="02000000000000000000" pitchFamily="2" charset="0"/>
                <a:ea typeface="Roboto" panose="02000000000000000000" pitchFamily="2" charset="0"/>
              </a:rPr>
              <a:t>&lt;School Logo&gt;</a:t>
            </a:r>
          </a:p>
        </p:txBody>
      </p:sp>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June 30, 2022</a:t>
            </a:r>
          </a:p>
        </p:txBody>
      </p:sp>
      <p:sp>
        <p:nvSpPr>
          <p:cNvPr id="15" name="TextBox 14">
            <a:extLst>
              <a:ext uri="{FF2B5EF4-FFF2-40B4-BE49-F238E27FC236}">
                <a16:creationId xmlns:a16="http://schemas.microsoft.com/office/drawing/2014/main" id="{4ECA52DA-4A5C-430D-BDF3-4061A9EC9BF3}"/>
              </a:ext>
            </a:extLst>
          </p:cNvPr>
          <p:cNvSpPr txBox="1"/>
          <p:nvPr/>
        </p:nvSpPr>
        <p:spPr>
          <a:xfrm>
            <a:off x="6325299" y="3629522"/>
            <a:ext cx="4629327"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Windermere Elementary School</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3" name="Picture 2">
            <a:extLst>
              <a:ext uri="{FF2B5EF4-FFF2-40B4-BE49-F238E27FC236}">
                <a16:creationId xmlns:a16="http://schemas.microsoft.com/office/drawing/2014/main" id="{FD0B586C-88B2-4265-B405-80F8464A47D4}"/>
              </a:ext>
            </a:extLst>
          </p:cNvPr>
          <p:cNvPicPr>
            <a:picLocks noChangeAspect="1"/>
          </p:cNvPicPr>
          <p:nvPr/>
        </p:nvPicPr>
        <p:blipFill>
          <a:blip r:embed="rId4"/>
          <a:stretch>
            <a:fillRect/>
          </a:stretch>
        </p:blipFill>
        <p:spPr>
          <a:xfrm>
            <a:off x="855678" y="511728"/>
            <a:ext cx="1780884" cy="1610687"/>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sp>
        <p:nvSpPr>
          <p:cNvPr id="3" name="TextBox 2">
            <a:extLst>
              <a:ext uri="{FF2B5EF4-FFF2-40B4-BE49-F238E27FC236}">
                <a16:creationId xmlns:a16="http://schemas.microsoft.com/office/drawing/2014/main" id="{1C977FC1-5268-49D0-B7A0-1F02C87240FA}"/>
              </a:ext>
            </a:extLst>
          </p:cNvPr>
          <p:cNvSpPr txBox="1"/>
          <p:nvPr/>
        </p:nvSpPr>
        <p:spPr>
          <a:xfrm>
            <a:off x="1296954" y="2435290"/>
            <a:ext cx="2080727" cy="1815882"/>
          </a:xfrm>
          <a:prstGeom prst="rect">
            <a:avLst/>
          </a:prstGeom>
          <a:noFill/>
        </p:spPr>
        <p:txBody>
          <a:bodyPr wrap="square" rtlCol="0">
            <a:spAutoFit/>
          </a:bodyPr>
          <a:lstStyle/>
          <a:p>
            <a:r>
              <a:rPr lang="en-US" sz="1400" dirty="0"/>
              <a:t>The trend for the past few years at WES is that approximately 50% of our students are not meeting grade level expectations (scoring only a 1 or 2) in reading by the end of the school year.</a:t>
            </a:r>
          </a:p>
        </p:txBody>
      </p:sp>
      <p:sp>
        <p:nvSpPr>
          <p:cNvPr id="5" name="TextBox 4">
            <a:extLst>
              <a:ext uri="{FF2B5EF4-FFF2-40B4-BE49-F238E27FC236}">
                <a16:creationId xmlns:a16="http://schemas.microsoft.com/office/drawing/2014/main" id="{00252B50-F4B1-4895-B102-B08A0A0A0E85}"/>
              </a:ext>
            </a:extLst>
          </p:cNvPr>
          <p:cNvSpPr txBox="1"/>
          <p:nvPr/>
        </p:nvSpPr>
        <p:spPr>
          <a:xfrm>
            <a:off x="8814322" y="2533475"/>
            <a:ext cx="2080724" cy="1815882"/>
          </a:xfrm>
          <a:prstGeom prst="rect">
            <a:avLst/>
          </a:prstGeom>
          <a:noFill/>
        </p:spPr>
        <p:txBody>
          <a:bodyPr wrap="square" rtlCol="0">
            <a:spAutoFit/>
          </a:bodyPr>
          <a:lstStyle/>
          <a:p>
            <a:r>
              <a:rPr lang="en-US" sz="1400" dirty="0"/>
              <a:t>How will monthly examination of  assessment data, combined with quality instruction and progress monitoring of student reading data, improve student reading skills? </a:t>
            </a:r>
          </a:p>
        </p:txBody>
      </p:sp>
      <p:sp>
        <p:nvSpPr>
          <p:cNvPr id="4" name="TextBox 3">
            <a:extLst>
              <a:ext uri="{FF2B5EF4-FFF2-40B4-BE49-F238E27FC236}">
                <a16:creationId xmlns:a16="http://schemas.microsoft.com/office/drawing/2014/main" id="{58BE9548-32C9-4502-8F92-93A130C17588}"/>
              </a:ext>
            </a:extLst>
          </p:cNvPr>
          <p:cNvSpPr txBox="1"/>
          <p:nvPr/>
        </p:nvSpPr>
        <p:spPr>
          <a:xfrm>
            <a:off x="4960307" y="3343231"/>
            <a:ext cx="2655517" cy="1077218"/>
          </a:xfrm>
          <a:prstGeom prst="rect">
            <a:avLst/>
          </a:prstGeom>
          <a:noFill/>
        </p:spPr>
        <p:txBody>
          <a:bodyPr wrap="square" rtlCol="0">
            <a:spAutoFit/>
          </a:bodyPr>
          <a:lstStyle/>
          <a:p>
            <a:r>
              <a:rPr lang="en-US" sz="1600" dirty="0"/>
              <a:t>Students will learn strategies for how to improve their reading in decoding/fluency and comprehension</a:t>
            </a:r>
          </a:p>
        </p:txBody>
      </p:sp>
    </p:spTree>
    <p:extLst>
      <p:ext uri="{BB962C8B-B14F-4D97-AF65-F5344CB8AC3E}">
        <p14:creationId xmlns:p14="http://schemas.microsoft.com/office/powerpoint/2010/main" val="219078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FE93-576F-49A3-B844-572ED28658C7}"/>
              </a:ext>
            </a:extLst>
          </p:cNvPr>
          <p:cNvSpPr>
            <a:spLocks noGrp="1"/>
          </p:cNvSpPr>
          <p:nvPr>
            <p:ph type="title"/>
          </p:nvPr>
        </p:nvSpPr>
        <p:spPr>
          <a:xfrm>
            <a:off x="645367" y="1163045"/>
            <a:ext cx="10971245" cy="365126"/>
          </a:xfrm>
        </p:spPr>
        <p:txBody>
          <a:bodyPr>
            <a:noAutofit/>
          </a:bodyPr>
          <a:lstStyle/>
          <a:p>
            <a:r>
              <a:rPr lang="en-US" sz="2400" dirty="0"/>
              <a:t>Fall 2021 PM Benchmark gr 1-3    			  Fall 2021 Fountas &amp; Pinnell </a:t>
            </a:r>
            <a:br>
              <a:rPr lang="en-US" sz="2400" dirty="0"/>
            </a:br>
            <a:r>
              <a:rPr lang="en-US" sz="2400" dirty="0"/>
              <a:t>		gr 1-3						gr 4-7</a:t>
            </a:r>
          </a:p>
        </p:txBody>
      </p:sp>
      <p:sp>
        <p:nvSpPr>
          <p:cNvPr id="4" name="Slide Number Placeholder 3">
            <a:extLst>
              <a:ext uri="{FF2B5EF4-FFF2-40B4-BE49-F238E27FC236}">
                <a16:creationId xmlns:a16="http://schemas.microsoft.com/office/drawing/2014/main" id="{0203DE61-A118-400C-BAD1-A96868AE2F23}"/>
              </a:ext>
            </a:extLst>
          </p:cNvPr>
          <p:cNvSpPr>
            <a:spLocks noGrp="1"/>
          </p:cNvSpPr>
          <p:nvPr>
            <p:ph type="sldNum" sz="quarter" idx="12"/>
          </p:nvPr>
        </p:nvSpPr>
        <p:spPr/>
        <p:txBody>
          <a:bodyPr/>
          <a:lstStyle/>
          <a:p>
            <a:fld id="{4A43F718-C1EF-4781-80DC-B411B2E0760A}" type="slidenum">
              <a:rPr lang="en-US" smtClean="0"/>
              <a:t>11</a:t>
            </a:fld>
            <a:endParaRPr lang="en-US"/>
          </a:p>
        </p:txBody>
      </p:sp>
      <p:sp>
        <p:nvSpPr>
          <p:cNvPr id="9" name="TextBox 8">
            <a:extLst>
              <a:ext uri="{FF2B5EF4-FFF2-40B4-BE49-F238E27FC236}">
                <a16:creationId xmlns:a16="http://schemas.microsoft.com/office/drawing/2014/main" id="{7B46C38D-ED19-499E-BCD1-93F3B31B16AF}"/>
              </a:ext>
            </a:extLst>
          </p:cNvPr>
          <p:cNvSpPr txBox="1"/>
          <p:nvPr/>
        </p:nvSpPr>
        <p:spPr>
          <a:xfrm>
            <a:off x="1026367" y="3993502"/>
            <a:ext cx="10590245" cy="461665"/>
          </a:xfrm>
          <a:prstGeom prst="rect">
            <a:avLst/>
          </a:prstGeom>
          <a:noFill/>
        </p:spPr>
        <p:txBody>
          <a:bodyPr wrap="square" rtlCol="0">
            <a:spAutoFit/>
          </a:bodyPr>
          <a:lstStyle/>
          <a:p>
            <a:r>
              <a:rPr lang="en-US" sz="2400" dirty="0"/>
              <a:t>Spring 2022 PM Benchmark				Spring 2022 Fountas and Pinnell </a:t>
            </a:r>
          </a:p>
        </p:txBody>
      </p:sp>
      <p:pic>
        <p:nvPicPr>
          <p:cNvPr id="5" name="Picture 4">
            <a:extLst>
              <a:ext uri="{FF2B5EF4-FFF2-40B4-BE49-F238E27FC236}">
                <a16:creationId xmlns:a16="http://schemas.microsoft.com/office/drawing/2014/main" id="{768740E3-2A3B-4779-B83A-79C6218E598F}"/>
              </a:ext>
            </a:extLst>
          </p:cNvPr>
          <p:cNvPicPr>
            <a:picLocks noChangeAspect="1"/>
          </p:cNvPicPr>
          <p:nvPr/>
        </p:nvPicPr>
        <p:blipFill>
          <a:blip r:embed="rId2"/>
          <a:stretch>
            <a:fillRect/>
          </a:stretch>
        </p:blipFill>
        <p:spPr>
          <a:xfrm>
            <a:off x="6959601" y="1818046"/>
            <a:ext cx="3068320" cy="1661162"/>
          </a:xfrm>
          <a:prstGeom prst="rect">
            <a:avLst/>
          </a:prstGeom>
        </p:spPr>
      </p:pic>
      <p:pic>
        <p:nvPicPr>
          <p:cNvPr id="14" name="Content Placeholder 13">
            <a:extLst>
              <a:ext uri="{FF2B5EF4-FFF2-40B4-BE49-F238E27FC236}">
                <a16:creationId xmlns:a16="http://schemas.microsoft.com/office/drawing/2014/main" id="{079BD78E-513F-428E-AEE6-A077FF592FD8}"/>
              </a:ext>
            </a:extLst>
          </p:cNvPr>
          <p:cNvPicPr>
            <a:picLocks noGrp="1" noChangeAspect="1"/>
          </p:cNvPicPr>
          <p:nvPr>
            <p:ph idx="1"/>
          </p:nvPr>
        </p:nvPicPr>
        <p:blipFill>
          <a:blip r:embed="rId3"/>
          <a:stretch>
            <a:fillRect/>
          </a:stretch>
        </p:blipFill>
        <p:spPr>
          <a:xfrm>
            <a:off x="900381" y="1779011"/>
            <a:ext cx="4433620" cy="1919229"/>
          </a:xfrm>
        </p:spPr>
      </p:pic>
      <p:pic>
        <p:nvPicPr>
          <p:cNvPr id="16" name="Picture 15">
            <a:extLst>
              <a:ext uri="{FF2B5EF4-FFF2-40B4-BE49-F238E27FC236}">
                <a16:creationId xmlns:a16="http://schemas.microsoft.com/office/drawing/2014/main" id="{49BACDDC-23D2-4C08-8DA8-7CD4EBB6B493}"/>
              </a:ext>
            </a:extLst>
          </p:cNvPr>
          <p:cNvPicPr>
            <a:picLocks noChangeAspect="1"/>
          </p:cNvPicPr>
          <p:nvPr/>
        </p:nvPicPr>
        <p:blipFill>
          <a:blip r:embed="rId4"/>
          <a:stretch>
            <a:fillRect/>
          </a:stretch>
        </p:blipFill>
        <p:spPr>
          <a:xfrm>
            <a:off x="575388" y="4436441"/>
            <a:ext cx="4581242" cy="2094870"/>
          </a:xfrm>
          <a:prstGeom prst="rect">
            <a:avLst/>
          </a:prstGeom>
        </p:spPr>
      </p:pic>
      <p:pic>
        <p:nvPicPr>
          <p:cNvPr id="18" name="Picture 17">
            <a:extLst>
              <a:ext uri="{FF2B5EF4-FFF2-40B4-BE49-F238E27FC236}">
                <a16:creationId xmlns:a16="http://schemas.microsoft.com/office/drawing/2014/main" id="{A82C4F5B-89E3-4D2E-8B4D-891851AA7788}"/>
              </a:ext>
            </a:extLst>
          </p:cNvPr>
          <p:cNvPicPr>
            <a:picLocks noChangeAspect="1"/>
          </p:cNvPicPr>
          <p:nvPr/>
        </p:nvPicPr>
        <p:blipFill>
          <a:blip r:embed="rId5"/>
          <a:stretch>
            <a:fillRect/>
          </a:stretch>
        </p:blipFill>
        <p:spPr>
          <a:xfrm>
            <a:off x="7112000" y="4649347"/>
            <a:ext cx="3677920" cy="1806773"/>
          </a:xfrm>
          <a:prstGeom prst="rect">
            <a:avLst/>
          </a:prstGeom>
        </p:spPr>
      </p:pic>
    </p:spTree>
    <p:extLst>
      <p:ext uri="{BB962C8B-B14F-4D97-AF65-F5344CB8AC3E}">
        <p14:creationId xmlns:p14="http://schemas.microsoft.com/office/powerpoint/2010/main" val="304729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a:extLst>
              <a:ext uri="{FF2B5EF4-FFF2-40B4-BE49-F238E27FC236}">
                <a16:creationId xmlns:a16="http://schemas.microsoft.com/office/drawing/2014/main" id="{A7D05B74-0DB8-4209-82AD-A8DBA0F00C49}"/>
              </a:ext>
            </a:extLst>
          </p:cNvPr>
          <p:cNvSpPr txBox="1"/>
          <p:nvPr/>
        </p:nvSpPr>
        <p:spPr>
          <a:xfrm>
            <a:off x="1853853" y="4196220"/>
            <a:ext cx="1453018" cy="1600438"/>
          </a:xfrm>
          <a:prstGeom prst="rect">
            <a:avLst/>
          </a:prstGeom>
          <a:noFill/>
        </p:spPr>
        <p:txBody>
          <a:bodyPr wrap="square" rtlCol="0">
            <a:spAutoFit/>
          </a:bodyPr>
          <a:lstStyle/>
          <a:p>
            <a:r>
              <a:rPr lang="en-US" sz="1400" dirty="0">
                <a:solidFill>
                  <a:schemeClr val="bg1"/>
                </a:solidFill>
              </a:rPr>
              <a:t>Staff will review reading benchmarks of Tier 2/3 students monthly and plan for instructional interventions</a:t>
            </a:r>
          </a:p>
        </p:txBody>
      </p:sp>
      <p:sp>
        <p:nvSpPr>
          <p:cNvPr id="5" name="TextBox 4">
            <a:extLst>
              <a:ext uri="{FF2B5EF4-FFF2-40B4-BE49-F238E27FC236}">
                <a16:creationId xmlns:a16="http://schemas.microsoft.com/office/drawing/2014/main" id="{1EBD16FF-918C-48A0-BE9B-3024F8AF9A9A}"/>
              </a:ext>
            </a:extLst>
          </p:cNvPr>
          <p:cNvSpPr txBox="1"/>
          <p:nvPr/>
        </p:nvSpPr>
        <p:spPr>
          <a:xfrm>
            <a:off x="5177426" y="3983278"/>
            <a:ext cx="1749468" cy="830997"/>
          </a:xfrm>
          <a:prstGeom prst="rect">
            <a:avLst/>
          </a:prstGeom>
          <a:noFill/>
        </p:spPr>
        <p:txBody>
          <a:bodyPr wrap="square" rtlCol="0">
            <a:spAutoFit/>
          </a:bodyPr>
          <a:lstStyle/>
          <a:p>
            <a:r>
              <a:rPr lang="en-US" sz="1200" dirty="0"/>
              <a:t>Monthly review of student reading data (progress monitoring) for Tier 2/3 students)</a:t>
            </a:r>
          </a:p>
        </p:txBody>
      </p:sp>
      <p:sp>
        <p:nvSpPr>
          <p:cNvPr id="6" name="TextBox 5">
            <a:extLst>
              <a:ext uri="{FF2B5EF4-FFF2-40B4-BE49-F238E27FC236}">
                <a16:creationId xmlns:a16="http://schemas.microsoft.com/office/drawing/2014/main" id="{FB9DB54F-940D-4137-9F3F-64F1F3871E53}"/>
              </a:ext>
            </a:extLst>
          </p:cNvPr>
          <p:cNvSpPr txBox="1"/>
          <p:nvPr/>
        </p:nvSpPr>
        <p:spPr>
          <a:xfrm>
            <a:off x="6926894" y="3758268"/>
            <a:ext cx="1668030" cy="1938992"/>
          </a:xfrm>
          <a:prstGeom prst="rect">
            <a:avLst/>
          </a:prstGeom>
          <a:noFill/>
        </p:spPr>
        <p:txBody>
          <a:bodyPr wrap="square" rtlCol="0">
            <a:spAutoFit/>
          </a:bodyPr>
          <a:lstStyle/>
          <a:p>
            <a:r>
              <a:rPr lang="en-US" sz="1200" dirty="0"/>
              <a:t>Resource - Shifting the Balance</a:t>
            </a:r>
          </a:p>
          <a:p>
            <a:r>
              <a:rPr lang="en-US" sz="1200" dirty="0"/>
              <a:t>Science of Reading – 5 Pillars</a:t>
            </a:r>
          </a:p>
          <a:p>
            <a:r>
              <a:rPr lang="en-US" sz="1200" dirty="0"/>
              <a:t>Progress monitoring – using data to make timely  instructional decisions</a:t>
            </a:r>
          </a:p>
          <a:p>
            <a:r>
              <a:rPr lang="en-US" sz="1200" dirty="0"/>
              <a:t>Use of resources such as Education Assistants</a:t>
            </a:r>
          </a:p>
        </p:txBody>
      </p:sp>
      <p:sp>
        <p:nvSpPr>
          <p:cNvPr id="10" name="TextBox 9">
            <a:extLst>
              <a:ext uri="{FF2B5EF4-FFF2-40B4-BE49-F238E27FC236}">
                <a16:creationId xmlns:a16="http://schemas.microsoft.com/office/drawing/2014/main" id="{AD917F1B-871A-485E-902C-F9524964C98B}"/>
              </a:ext>
            </a:extLst>
          </p:cNvPr>
          <p:cNvSpPr txBox="1"/>
          <p:nvPr/>
        </p:nvSpPr>
        <p:spPr>
          <a:xfrm>
            <a:off x="8770290" y="3983278"/>
            <a:ext cx="1567857" cy="1692771"/>
          </a:xfrm>
          <a:prstGeom prst="rect">
            <a:avLst/>
          </a:prstGeom>
          <a:noFill/>
        </p:spPr>
        <p:txBody>
          <a:bodyPr wrap="square" rtlCol="0">
            <a:spAutoFit/>
          </a:bodyPr>
          <a:lstStyle/>
          <a:p>
            <a:r>
              <a:rPr lang="en-US" sz="1300" dirty="0"/>
              <a:t>*School Based Team</a:t>
            </a:r>
          </a:p>
          <a:p>
            <a:r>
              <a:rPr lang="en-US" sz="1300" dirty="0"/>
              <a:t>*SeeSaw (digital portfolios)</a:t>
            </a:r>
          </a:p>
          <a:p>
            <a:r>
              <a:rPr lang="en-US" sz="1300" dirty="0"/>
              <a:t>*Instructional Rounds</a:t>
            </a:r>
          </a:p>
          <a:p>
            <a:r>
              <a:rPr lang="en-US" sz="1300" dirty="0"/>
              <a:t>*Staff colleague observation opportunities</a:t>
            </a:r>
          </a:p>
        </p:txBody>
      </p:sp>
      <p:sp>
        <p:nvSpPr>
          <p:cNvPr id="11" name="TextBox 10">
            <a:extLst>
              <a:ext uri="{FF2B5EF4-FFF2-40B4-BE49-F238E27FC236}">
                <a16:creationId xmlns:a16="http://schemas.microsoft.com/office/drawing/2014/main" id="{781FA311-9B95-49EC-96B6-8AA3B11D6A02}"/>
              </a:ext>
            </a:extLst>
          </p:cNvPr>
          <p:cNvSpPr txBox="1"/>
          <p:nvPr/>
        </p:nvSpPr>
        <p:spPr>
          <a:xfrm>
            <a:off x="3640821" y="3758268"/>
            <a:ext cx="1308684" cy="1815882"/>
          </a:xfrm>
          <a:prstGeom prst="rect">
            <a:avLst/>
          </a:prstGeom>
          <a:noFill/>
        </p:spPr>
        <p:txBody>
          <a:bodyPr wrap="square" rtlCol="0">
            <a:spAutoFit/>
          </a:bodyPr>
          <a:lstStyle/>
          <a:p>
            <a:r>
              <a:rPr lang="en-US" sz="1400" dirty="0">
                <a:solidFill>
                  <a:schemeClr val="bg1"/>
                </a:solidFill>
              </a:rPr>
              <a:t>100% of students will show growth in reading (PM/F&amp;P, class observation and assessments)</a:t>
            </a:r>
          </a:p>
        </p:txBody>
      </p:sp>
    </p:spTree>
    <p:extLst>
      <p:ext uri="{BB962C8B-B14F-4D97-AF65-F5344CB8AC3E}">
        <p14:creationId xmlns:p14="http://schemas.microsoft.com/office/powerpoint/2010/main" val="23142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4" name="TextBox 3">
            <a:extLst>
              <a:ext uri="{FF2B5EF4-FFF2-40B4-BE49-F238E27FC236}">
                <a16:creationId xmlns:a16="http://schemas.microsoft.com/office/drawing/2014/main" id="{CF198E11-9933-4B19-B70F-65ED88500C02}"/>
              </a:ext>
            </a:extLst>
          </p:cNvPr>
          <p:cNvSpPr txBox="1"/>
          <p:nvPr/>
        </p:nvSpPr>
        <p:spPr>
          <a:xfrm>
            <a:off x="293615" y="1057014"/>
            <a:ext cx="4832057" cy="461665"/>
          </a:xfrm>
          <a:prstGeom prst="rect">
            <a:avLst/>
          </a:prstGeom>
          <a:noFill/>
        </p:spPr>
        <p:txBody>
          <a:bodyPr wrap="square" rtlCol="0">
            <a:spAutoFit/>
          </a:bodyPr>
          <a:lstStyle/>
          <a:p>
            <a:pPr lvl="1"/>
            <a:r>
              <a:rPr lang="en-US" sz="2400" dirty="0"/>
              <a:t>SUCCESS FOR ALL LEARNERS</a:t>
            </a:r>
          </a:p>
        </p:txBody>
      </p:sp>
      <p:sp>
        <p:nvSpPr>
          <p:cNvPr id="6" name="TextBox 5">
            <a:extLst>
              <a:ext uri="{FF2B5EF4-FFF2-40B4-BE49-F238E27FC236}">
                <a16:creationId xmlns:a16="http://schemas.microsoft.com/office/drawing/2014/main" id="{4DE96C6A-3A6B-48E7-93FD-3CC29D3CF0A7}"/>
              </a:ext>
            </a:extLst>
          </p:cNvPr>
          <p:cNvSpPr txBox="1"/>
          <p:nvPr/>
        </p:nvSpPr>
        <p:spPr>
          <a:xfrm>
            <a:off x="855677" y="3808602"/>
            <a:ext cx="3640822" cy="646331"/>
          </a:xfrm>
          <a:prstGeom prst="rect">
            <a:avLst/>
          </a:prstGeom>
          <a:noFill/>
        </p:spPr>
        <p:txBody>
          <a:bodyPr wrap="square" rtlCol="0">
            <a:spAutoFit/>
          </a:bodyPr>
          <a:lstStyle/>
          <a:p>
            <a:r>
              <a:rPr lang="en-US" dirty="0"/>
              <a:t>Numeracy - Increase student achievement in numeracy.</a:t>
            </a:r>
          </a:p>
        </p:txBody>
      </p:sp>
      <p:pic>
        <p:nvPicPr>
          <p:cNvPr id="10" name="Picture 9" descr="A group of children in a room&#10;&#10;Description automatically generated with low confidence">
            <a:extLst>
              <a:ext uri="{FF2B5EF4-FFF2-40B4-BE49-F238E27FC236}">
                <a16:creationId xmlns:a16="http://schemas.microsoft.com/office/drawing/2014/main" id="{84FB25E7-93BF-4F55-95F2-72D8D4A5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615" y="2087210"/>
            <a:ext cx="4254529" cy="2462579"/>
          </a:xfrm>
          <a:prstGeom prst="rect">
            <a:avLst/>
          </a:prstGeom>
        </p:spPr>
      </p:pic>
    </p:spTree>
    <p:extLst>
      <p:ext uri="{BB962C8B-B14F-4D97-AF65-F5344CB8AC3E}">
        <p14:creationId xmlns:p14="http://schemas.microsoft.com/office/powerpoint/2010/main" val="10070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sp>
        <p:nvSpPr>
          <p:cNvPr id="3" name="TextBox 2">
            <a:extLst>
              <a:ext uri="{FF2B5EF4-FFF2-40B4-BE49-F238E27FC236}">
                <a16:creationId xmlns:a16="http://schemas.microsoft.com/office/drawing/2014/main" id="{5E0D69EC-B9DB-4B48-BAB9-6B45ED54D276}"/>
              </a:ext>
            </a:extLst>
          </p:cNvPr>
          <p:cNvSpPr txBox="1"/>
          <p:nvPr/>
        </p:nvSpPr>
        <p:spPr>
          <a:xfrm flipH="1">
            <a:off x="5086349" y="2486024"/>
            <a:ext cx="2362200" cy="923330"/>
          </a:xfrm>
          <a:prstGeom prst="rect">
            <a:avLst/>
          </a:prstGeom>
          <a:noFill/>
        </p:spPr>
        <p:txBody>
          <a:bodyPr wrap="square" rtlCol="0">
            <a:spAutoFit/>
          </a:bodyPr>
          <a:lstStyle/>
          <a:p>
            <a:r>
              <a:rPr lang="en-US" dirty="0"/>
              <a:t>Communicating mathematical thinking in many ways</a:t>
            </a:r>
          </a:p>
        </p:txBody>
      </p:sp>
      <p:sp>
        <p:nvSpPr>
          <p:cNvPr id="4" name="TextBox 3">
            <a:extLst>
              <a:ext uri="{FF2B5EF4-FFF2-40B4-BE49-F238E27FC236}">
                <a16:creationId xmlns:a16="http://schemas.microsoft.com/office/drawing/2014/main" id="{F3196B3A-FE02-4880-A265-DD8CBAF47913}"/>
              </a:ext>
            </a:extLst>
          </p:cNvPr>
          <p:cNvSpPr txBox="1"/>
          <p:nvPr/>
        </p:nvSpPr>
        <p:spPr>
          <a:xfrm>
            <a:off x="8467725" y="1876425"/>
            <a:ext cx="3019425" cy="1754326"/>
          </a:xfrm>
          <a:prstGeom prst="rect">
            <a:avLst/>
          </a:prstGeom>
          <a:noFill/>
        </p:spPr>
        <p:txBody>
          <a:bodyPr wrap="square" rtlCol="0">
            <a:spAutoFit/>
          </a:bodyPr>
          <a:lstStyle/>
          <a:p>
            <a:r>
              <a:rPr lang="en-US" dirty="0"/>
              <a:t>To what extent will students demonstrate the ability to communicate math thinking in many ways if all teachers follow a daily routine of How Many Ways</a:t>
            </a:r>
          </a:p>
        </p:txBody>
      </p:sp>
      <p:sp>
        <p:nvSpPr>
          <p:cNvPr id="5" name="TextBox 4">
            <a:extLst>
              <a:ext uri="{FF2B5EF4-FFF2-40B4-BE49-F238E27FC236}">
                <a16:creationId xmlns:a16="http://schemas.microsoft.com/office/drawing/2014/main" id="{3E278743-3F49-4FAF-96F1-78632B1DB805}"/>
              </a:ext>
            </a:extLst>
          </p:cNvPr>
          <p:cNvSpPr txBox="1"/>
          <p:nvPr/>
        </p:nvSpPr>
        <p:spPr>
          <a:xfrm>
            <a:off x="1104900" y="2114550"/>
            <a:ext cx="2514600" cy="4278094"/>
          </a:xfrm>
          <a:prstGeom prst="rect">
            <a:avLst/>
          </a:prstGeom>
          <a:noFill/>
        </p:spPr>
        <p:txBody>
          <a:bodyPr wrap="square" rtlCol="0">
            <a:spAutoFit/>
          </a:bodyPr>
          <a:lstStyle/>
          <a:p>
            <a:r>
              <a:rPr lang="en-US" sz="1600" dirty="0"/>
              <a:t>Teachers notice that students are sticking with simplistic, basic equations and math thinking.  Teachers wish to stretch students thinking so that they can communicate math thinking in many different ways.  </a:t>
            </a:r>
          </a:p>
          <a:p>
            <a:r>
              <a:rPr lang="en-US" sz="1600" dirty="0"/>
              <a:t>Though we see our students make gains from Fall to Spring in SNAP data, we still have 23% of students who are not meeting grade level expectations by end of school year.</a:t>
            </a:r>
          </a:p>
        </p:txBody>
      </p:sp>
    </p:spTree>
    <p:extLst>
      <p:ext uri="{BB962C8B-B14F-4D97-AF65-F5344CB8AC3E}">
        <p14:creationId xmlns:p14="http://schemas.microsoft.com/office/powerpoint/2010/main" val="386985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7A1CF15-1C22-47B5-B1AD-A2A3492AD316}"/>
              </a:ext>
            </a:extLst>
          </p:cNvPr>
          <p:cNvSpPr txBox="1"/>
          <p:nvPr/>
        </p:nvSpPr>
        <p:spPr>
          <a:xfrm>
            <a:off x="921646" y="5179885"/>
            <a:ext cx="4978400" cy="50641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dirty="0">
                <a:solidFill>
                  <a:srgbClr val="FFFFFF"/>
                </a:solidFill>
              </a:rPr>
              <a:t>SNAP 2021  Fall Data</a:t>
            </a:r>
          </a:p>
        </p:txBody>
      </p:sp>
      <p:sp>
        <p:nvSpPr>
          <p:cNvPr id="8" name="TextBox 7">
            <a:extLst>
              <a:ext uri="{FF2B5EF4-FFF2-40B4-BE49-F238E27FC236}">
                <a16:creationId xmlns:a16="http://schemas.microsoft.com/office/drawing/2014/main" id="{40FCE09A-266C-40DB-9630-D2959C9C279D}"/>
              </a:ext>
            </a:extLst>
          </p:cNvPr>
          <p:cNvSpPr txBox="1"/>
          <p:nvPr/>
        </p:nvSpPr>
        <p:spPr>
          <a:xfrm>
            <a:off x="6008688" y="5167313"/>
            <a:ext cx="5229225" cy="50641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dirty="0">
                <a:solidFill>
                  <a:srgbClr val="FFFFFF"/>
                </a:solidFill>
              </a:rPr>
              <a:t>SNAP 2022 Spring Data</a:t>
            </a:r>
          </a:p>
        </p:txBody>
      </p:sp>
      <p:sp>
        <p:nvSpPr>
          <p:cNvPr id="2" name="Title 1">
            <a:extLst>
              <a:ext uri="{FF2B5EF4-FFF2-40B4-BE49-F238E27FC236}">
                <a16:creationId xmlns:a16="http://schemas.microsoft.com/office/drawing/2014/main" id="{87DC773A-174C-4410-95C0-F638FB01D2A0}"/>
              </a:ext>
            </a:extLst>
          </p:cNvPr>
          <p:cNvSpPr>
            <a:spLocks noGrp="1"/>
          </p:cNvSpPr>
          <p:nvPr>
            <p:ph type="title"/>
          </p:nvPr>
        </p:nvSpPr>
        <p:spPr>
          <a:xfrm>
            <a:off x="960120" y="434101"/>
            <a:ext cx="10279971" cy="1362042"/>
          </a:xfrm>
        </p:spPr>
        <p:txBody>
          <a:bodyPr anchor="b">
            <a:normAutofit/>
          </a:bodyPr>
          <a:lstStyle/>
          <a:p>
            <a:r>
              <a:rPr lang="en-US" sz="4800">
                <a:solidFill>
                  <a:schemeClr val="bg1"/>
                </a:solidFill>
              </a:rPr>
              <a:t>What does the data say?</a:t>
            </a:r>
          </a:p>
        </p:txBody>
      </p:sp>
      <p:sp>
        <p:nvSpPr>
          <p:cNvPr id="4" name="Slide Number Placeholder 3">
            <a:extLst>
              <a:ext uri="{FF2B5EF4-FFF2-40B4-BE49-F238E27FC236}">
                <a16:creationId xmlns:a16="http://schemas.microsoft.com/office/drawing/2014/main" id="{9DB975EF-4F50-473F-8422-30945B088F41}"/>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spcAft>
                <a:spcPts val="600"/>
              </a:spcAft>
            </a:pPr>
            <a:fld id="{4A43F718-C1EF-4781-80DC-B411B2E0760A}" type="slidenum">
              <a:rPr lang="en-US" sz="1500">
                <a:solidFill>
                  <a:srgbClr val="FFFFFF"/>
                </a:solidFill>
              </a:rPr>
              <a:pPr>
                <a:spcAft>
                  <a:spcPts val="600"/>
                </a:spcAft>
              </a:pPr>
              <a:t>15</a:t>
            </a:fld>
            <a:endParaRPr lang="en-US" sz="1500">
              <a:solidFill>
                <a:srgbClr val="FFFFFF"/>
              </a:solidFill>
            </a:endParaRPr>
          </a:p>
        </p:txBody>
      </p:sp>
      <p:pic>
        <p:nvPicPr>
          <p:cNvPr id="11" name="Content Placeholder 10">
            <a:extLst>
              <a:ext uri="{FF2B5EF4-FFF2-40B4-BE49-F238E27FC236}">
                <a16:creationId xmlns:a16="http://schemas.microsoft.com/office/drawing/2014/main" id="{D119CF91-D2F6-4482-97AD-AA20933EB1CB}"/>
              </a:ext>
            </a:extLst>
          </p:cNvPr>
          <p:cNvPicPr>
            <a:picLocks noGrp="1" noChangeAspect="1"/>
          </p:cNvPicPr>
          <p:nvPr>
            <p:ph idx="1"/>
          </p:nvPr>
        </p:nvPicPr>
        <p:blipFill>
          <a:blip r:embed="rId2"/>
          <a:stretch>
            <a:fillRect/>
          </a:stretch>
        </p:blipFill>
        <p:spPr>
          <a:xfrm>
            <a:off x="1058789" y="2636837"/>
            <a:ext cx="4841257" cy="2384173"/>
          </a:xfrm>
        </p:spPr>
      </p:pic>
      <p:pic>
        <p:nvPicPr>
          <p:cNvPr id="14" name="Picture 13">
            <a:extLst>
              <a:ext uri="{FF2B5EF4-FFF2-40B4-BE49-F238E27FC236}">
                <a16:creationId xmlns:a16="http://schemas.microsoft.com/office/drawing/2014/main" id="{4CDBB754-2FED-470F-B4B2-F22B9D6DB949}"/>
              </a:ext>
            </a:extLst>
          </p:cNvPr>
          <p:cNvPicPr>
            <a:picLocks noChangeAspect="1"/>
          </p:cNvPicPr>
          <p:nvPr/>
        </p:nvPicPr>
        <p:blipFill>
          <a:blip r:embed="rId3"/>
          <a:stretch>
            <a:fillRect/>
          </a:stretch>
        </p:blipFill>
        <p:spPr>
          <a:xfrm>
            <a:off x="6008688" y="2675507"/>
            <a:ext cx="4904233" cy="2345503"/>
          </a:xfrm>
          <a:prstGeom prst="rect">
            <a:avLst/>
          </a:prstGeom>
        </p:spPr>
      </p:pic>
      <p:sp>
        <p:nvSpPr>
          <p:cNvPr id="16" name="TextBox 15">
            <a:extLst>
              <a:ext uri="{FF2B5EF4-FFF2-40B4-BE49-F238E27FC236}">
                <a16:creationId xmlns:a16="http://schemas.microsoft.com/office/drawing/2014/main" id="{2492818E-182C-4733-9047-AFBB9676E8F5}"/>
              </a:ext>
            </a:extLst>
          </p:cNvPr>
          <p:cNvSpPr txBox="1"/>
          <p:nvPr/>
        </p:nvSpPr>
        <p:spPr>
          <a:xfrm>
            <a:off x="2836505" y="6176865"/>
            <a:ext cx="6438123" cy="369332"/>
          </a:xfrm>
          <a:prstGeom prst="rect">
            <a:avLst/>
          </a:prstGeom>
          <a:noFill/>
        </p:spPr>
        <p:txBody>
          <a:bodyPr wrap="square" rtlCol="0">
            <a:spAutoFit/>
          </a:bodyPr>
          <a:lstStyle/>
          <a:p>
            <a:r>
              <a:rPr lang="en-US" dirty="0"/>
              <a:t>                             Legend:  Blue – 1, Red – 2, Green - 3</a:t>
            </a:r>
          </a:p>
        </p:txBody>
      </p:sp>
    </p:spTree>
    <p:extLst>
      <p:ext uri="{BB962C8B-B14F-4D97-AF65-F5344CB8AC3E}">
        <p14:creationId xmlns:p14="http://schemas.microsoft.com/office/powerpoint/2010/main" val="199648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6" name="TextBox 5">
            <a:extLst>
              <a:ext uri="{FF2B5EF4-FFF2-40B4-BE49-F238E27FC236}">
                <a16:creationId xmlns:a16="http://schemas.microsoft.com/office/drawing/2014/main" id="{53E2A8BB-3B0F-4303-88AC-D82C8B777CD5}"/>
              </a:ext>
            </a:extLst>
          </p:cNvPr>
          <p:cNvSpPr txBox="1"/>
          <p:nvPr/>
        </p:nvSpPr>
        <p:spPr>
          <a:xfrm>
            <a:off x="8893479" y="4121063"/>
            <a:ext cx="1440494" cy="1815882"/>
          </a:xfrm>
          <a:prstGeom prst="rect">
            <a:avLst/>
          </a:prstGeom>
          <a:noFill/>
        </p:spPr>
        <p:txBody>
          <a:bodyPr wrap="square" rtlCol="0">
            <a:spAutoFit/>
          </a:bodyPr>
          <a:lstStyle/>
          <a:p>
            <a:r>
              <a:rPr lang="en-US" sz="1200" dirty="0"/>
              <a:t>*School Based Team</a:t>
            </a:r>
          </a:p>
          <a:p>
            <a:r>
              <a:rPr lang="en-US" sz="1200" dirty="0"/>
              <a:t>*Teacher Observation opportunities</a:t>
            </a:r>
          </a:p>
          <a:p>
            <a:r>
              <a:rPr lang="en-US" sz="1200" dirty="0"/>
              <a:t>*Instructional Rounds </a:t>
            </a:r>
          </a:p>
          <a:p>
            <a:r>
              <a:rPr lang="en-US" sz="1200" dirty="0"/>
              <a:t>*Learning Meetings</a:t>
            </a:r>
          </a:p>
          <a:p>
            <a:endParaRPr lang="en-US" sz="1600" dirty="0"/>
          </a:p>
        </p:txBody>
      </p:sp>
      <p:sp>
        <p:nvSpPr>
          <p:cNvPr id="7" name="TextBox 6">
            <a:extLst>
              <a:ext uri="{FF2B5EF4-FFF2-40B4-BE49-F238E27FC236}">
                <a16:creationId xmlns:a16="http://schemas.microsoft.com/office/drawing/2014/main" id="{31D8BAB5-324F-4BBC-9E41-33AD6EA5B420}"/>
              </a:ext>
            </a:extLst>
          </p:cNvPr>
          <p:cNvSpPr txBox="1"/>
          <p:nvPr/>
        </p:nvSpPr>
        <p:spPr>
          <a:xfrm>
            <a:off x="1682663" y="4020855"/>
            <a:ext cx="1615858" cy="1569660"/>
          </a:xfrm>
          <a:prstGeom prst="rect">
            <a:avLst/>
          </a:prstGeom>
          <a:noFill/>
        </p:spPr>
        <p:txBody>
          <a:bodyPr wrap="square" rtlCol="0">
            <a:spAutoFit/>
          </a:bodyPr>
          <a:lstStyle/>
          <a:p>
            <a:r>
              <a:rPr lang="en-US" sz="1200" dirty="0">
                <a:solidFill>
                  <a:schemeClr val="bg1"/>
                </a:solidFill>
              </a:rPr>
              <a:t>*SNAP (Oct/May)</a:t>
            </a:r>
          </a:p>
          <a:p>
            <a:r>
              <a:rPr lang="en-US" sz="1200" dirty="0">
                <a:solidFill>
                  <a:schemeClr val="bg1"/>
                </a:solidFill>
              </a:rPr>
              <a:t>*Monthly staff examination of student math samples (co-assessment and idea generation for extending student mathematical thinking</a:t>
            </a:r>
          </a:p>
        </p:txBody>
      </p:sp>
      <p:sp>
        <p:nvSpPr>
          <p:cNvPr id="8" name="TextBox 7">
            <a:extLst>
              <a:ext uri="{FF2B5EF4-FFF2-40B4-BE49-F238E27FC236}">
                <a16:creationId xmlns:a16="http://schemas.microsoft.com/office/drawing/2014/main" id="{9C65FC79-BF6B-43BC-A263-3AFFD5B9F7D5}"/>
              </a:ext>
            </a:extLst>
          </p:cNvPr>
          <p:cNvSpPr txBox="1"/>
          <p:nvPr/>
        </p:nvSpPr>
        <p:spPr>
          <a:xfrm>
            <a:off x="3576124" y="3926048"/>
            <a:ext cx="1440494" cy="1384995"/>
          </a:xfrm>
          <a:prstGeom prst="rect">
            <a:avLst/>
          </a:prstGeom>
          <a:noFill/>
        </p:spPr>
        <p:txBody>
          <a:bodyPr wrap="square" rtlCol="0">
            <a:spAutoFit/>
          </a:bodyPr>
          <a:lstStyle/>
          <a:p>
            <a:r>
              <a:rPr lang="en-US" sz="1400" dirty="0">
                <a:solidFill>
                  <a:schemeClr val="bg1"/>
                </a:solidFill>
              </a:rPr>
              <a:t>All students will show growth in Spring SNAP assessment and report cards</a:t>
            </a:r>
          </a:p>
          <a:p>
            <a:endParaRPr lang="en-US" sz="1400" dirty="0">
              <a:solidFill>
                <a:schemeClr val="bg1"/>
              </a:solidFill>
            </a:endParaRPr>
          </a:p>
        </p:txBody>
      </p:sp>
      <p:sp>
        <p:nvSpPr>
          <p:cNvPr id="9" name="TextBox 8">
            <a:extLst>
              <a:ext uri="{FF2B5EF4-FFF2-40B4-BE49-F238E27FC236}">
                <a16:creationId xmlns:a16="http://schemas.microsoft.com/office/drawing/2014/main" id="{1A67AE7C-3219-464B-84A7-1719FE88B095}"/>
              </a:ext>
            </a:extLst>
          </p:cNvPr>
          <p:cNvSpPr txBox="1"/>
          <p:nvPr/>
        </p:nvSpPr>
        <p:spPr>
          <a:xfrm>
            <a:off x="5294220" y="3545840"/>
            <a:ext cx="1615859" cy="2246769"/>
          </a:xfrm>
          <a:prstGeom prst="rect">
            <a:avLst/>
          </a:prstGeom>
          <a:noFill/>
        </p:spPr>
        <p:txBody>
          <a:bodyPr wrap="square" rtlCol="0">
            <a:spAutoFit/>
          </a:bodyPr>
          <a:lstStyle/>
          <a:p>
            <a:r>
              <a:rPr lang="en-US" sz="1400" dirty="0"/>
              <a:t>*Oct/May SNAP assessment</a:t>
            </a:r>
          </a:p>
          <a:p>
            <a:r>
              <a:rPr lang="en-US" sz="1400" dirty="0"/>
              <a:t>*monthly staff examination of numeracy artifacts from classrooms </a:t>
            </a:r>
          </a:p>
          <a:p>
            <a:r>
              <a:rPr lang="en-US" sz="1400" dirty="0"/>
              <a:t>*May Staff Learning meeting – examine data and evidence </a:t>
            </a:r>
          </a:p>
        </p:txBody>
      </p:sp>
      <p:sp>
        <p:nvSpPr>
          <p:cNvPr id="4" name="TextBox 3">
            <a:extLst>
              <a:ext uri="{FF2B5EF4-FFF2-40B4-BE49-F238E27FC236}">
                <a16:creationId xmlns:a16="http://schemas.microsoft.com/office/drawing/2014/main" id="{76752DBA-9093-4ED2-8B18-0FD6ACA60FCD}"/>
              </a:ext>
            </a:extLst>
          </p:cNvPr>
          <p:cNvSpPr txBox="1"/>
          <p:nvPr/>
        </p:nvSpPr>
        <p:spPr>
          <a:xfrm>
            <a:off x="7039513" y="4020855"/>
            <a:ext cx="1568742" cy="1169551"/>
          </a:xfrm>
          <a:prstGeom prst="rect">
            <a:avLst/>
          </a:prstGeom>
          <a:noFill/>
        </p:spPr>
        <p:txBody>
          <a:bodyPr wrap="square" rtlCol="0">
            <a:spAutoFit/>
          </a:bodyPr>
          <a:lstStyle/>
          <a:p>
            <a:r>
              <a:rPr lang="en-US" sz="1400" dirty="0"/>
              <a:t>*numeracy tasks vs math problems</a:t>
            </a:r>
          </a:p>
          <a:p>
            <a:r>
              <a:rPr lang="en-US" sz="1400" dirty="0"/>
              <a:t>*The Power of Ten</a:t>
            </a:r>
          </a:p>
          <a:p>
            <a:r>
              <a:rPr lang="en-US" sz="1400" dirty="0"/>
              <a:t>*formative Assessment</a:t>
            </a:r>
          </a:p>
        </p:txBody>
      </p:sp>
    </p:spTree>
    <p:extLst>
      <p:ext uri="{BB962C8B-B14F-4D97-AF65-F5344CB8AC3E}">
        <p14:creationId xmlns:p14="http://schemas.microsoft.com/office/powerpoint/2010/main" val="55584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a:extLst>
              <a:ext uri="{FF2B5EF4-FFF2-40B4-BE49-F238E27FC236}">
                <a16:creationId xmlns:a16="http://schemas.microsoft.com/office/drawing/2014/main" id="{CF198E11-9933-4B19-B70F-65ED88500C02}"/>
              </a:ext>
            </a:extLst>
          </p:cNvPr>
          <p:cNvSpPr txBox="1"/>
          <p:nvPr/>
        </p:nvSpPr>
        <p:spPr>
          <a:xfrm>
            <a:off x="293615" y="1057014"/>
            <a:ext cx="5802385" cy="430887"/>
          </a:xfrm>
          <a:prstGeom prst="rect">
            <a:avLst/>
          </a:prstGeom>
          <a:noFill/>
        </p:spPr>
        <p:txBody>
          <a:bodyPr wrap="square" rtlCol="0">
            <a:spAutoFit/>
          </a:bodyPr>
          <a:lstStyle/>
          <a:p>
            <a:pPr lvl="1"/>
            <a:r>
              <a:rPr lang="en-US" sz="2200" dirty="0"/>
              <a:t>EXCELLENCE IN TEACHING AND LEADERSHIP</a:t>
            </a:r>
          </a:p>
        </p:txBody>
      </p:sp>
      <p:sp>
        <p:nvSpPr>
          <p:cNvPr id="6" name="TextBox 5">
            <a:extLst>
              <a:ext uri="{FF2B5EF4-FFF2-40B4-BE49-F238E27FC236}">
                <a16:creationId xmlns:a16="http://schemas.microsoft.com/office/drawing/2014/main" id="{4DE96C6A-3A6B-48E7-93FD-3CC29D3CF0A7}"/>
              </a:ext>
            </a:extLst>
          </p:cNvPr>
          <p:cNvSpPr txBox="1"/>
          <p:nvPr/>
        </p:nvSpPr>
        <p:spPr>
          <a:xfrm>
            <a:off x="411061" y="3800213"/>
            <a:ext cx="3640822" cy="646331"/>
          </a:xfrm>
          <a:prstGeom prst="rect">
            <a:avLst/>
          </a:prstGeom>
          <a:noFill/>
        </p:spPr>
        <p:txBody>
          <a:bodyPr wrap="square" rtlCol="0">
            <a:spAutoFit/>
          </a:bodyPr>
          <a:lstStyle/>
          <a:p>
            <a:r>
              <a:rPr lang="en-US" dirty="0"/>
              <a:t>Improve quality and frequency of collaboration</a:t>
            </a:r>
          </a:p>
        </p:txBody>
      </p:sp>
      <p:pic>
        <p:nvPicPr>
          <p:cNvPr id="8" name="Picture 7">
            <a:extLst>
              <a:ext uri="{FF2B5EF4-FFF2-40B4-BE49-F238E27FC236}">
                <a16:creationId xmlns:a16="http://schemas.microsoft.com/office/drawing/2014/main" id="{015ADCC1-19A6-474D-9CC3-67C7366D55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79702" y="2286000"/>
            <a:ext cx="3428657" cy="2286000"/>
          </a:xfrm>
          <a:prstGeom prst="rect">
            <a:avLst/>
          </a:prstGeom>
        </p:spPr>
      </p:pic>
    </p:spTree>
    <p:extLst>
      <p:ext uri="{BB962C8B-B14F-4D97-AF65-F5344CB8AC3E}">
        <p14:creationId xmlns:p14="http://schemas.microsoft.com/office/powerpoint/2010/main" val="307591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sp>
        <p:nvSpPr>
          <p:cNvPr id="4" name="TextBox 3">
            <a:extLst>
              <a:ext uri="{FF2B5EF4-FFF2-40B4-BE49-F238E27FC236}">
                <a16:creationId xmlns:a16="http://schemas.microsoft.com/office/drawing/2014/main" id="{060D227F-A185-43F7-AEA3-D354E17A8474}"/>
              </a:ext>
            </a:extLst>
          </p:cNvPr>
          <p:cNvSpPr txBox="1"/>
          <p:nvPr/>
        </p:nvSpPr>
        <p:spPr>
          <a:xfrm>
            <a:off x="5076825" y="1971673"/>
            <a:ext cx="2133600" cy="1477328"/>
          </a:xfrm>
          <a:prstGeom prst="rect">
            <a:avLst/>
          </a:prstGeom>
          <a:noFill/>
        </p:spPr>
        <p:txBody>
          <a:bodyPr wrap="square" rtlCol="0">
            <a:spAutoFit/>
          </a:bodyPr>
          <a:lstStyle/>
          <a:p>
            <a:r>
              <a:rPr lang="en-US" dirty="0"/>
              <a:t>Meaningful strategic collaboration to create a team approach to solving learning problems </a:t>
            </a:r>
          </a:p>
        </p:txBody>
      </p:sp>
      <p:sp>
        <p:nvSpPr>
          <p:cNvPr id="6" name="TextBox 5">
            <a:extLst>
              <a:ext uri="{FF2B5EF4-FFF2-40B4-BE49-F238E27FC236}">
                <a16:creationId xmlns:a16="http://schemas.microsoft.com/office/drawing/2014/main" id="{662C0101-10A2-4B85-A622-9E8395AC9AE9}"/>
              </a:ext>
            </a:extLst>
          </p:cNvPr>
          <p:cNvSpPr txBox="1"/>
          <p:nvPr/>
        </p:nvSpPr>
        <p:spPr>
          <a:xfrm>
            <a:off x="8162488" y="1971673"/>
            <a:ext cx="3937761" cy="2308324"/>
          </a:xfrm>
          <a:prstGeom prst="rect">
            <a:avLst/>
          </a:prstGeom>
          <a:noFill/>
        </p:spPr>
        <p:txBody>
          <a:bodyPr wrap="square" rtlCol="0">
            <a:spAutoFit/>
          </a:bodyPr>
          <a:lstStyle/>
          <a:p>
            <a:r>
              <a:rPr lang="en-US" dirty="0"/>
              <a:t>To what extent will high quality collaboration be developed through all staff participating in structured monthly collaborative conversations which are centered around student data and planning for intervention with reflection and accountability measures adhered to by all staff.</a:t>
            </a:r>
          </a:p>
        </p:txBody>
      </p:sp>
      <p:sp>
        <p:nvSpPr>
          <p:cNvPr id="10" name="TextBox 9">
            <a:extLst>
              <a:ext uri="{FF2B5EF4-FFF2-40B4-BE49-F238E27FC236}">
                <a16:creationId xmlns:a16="http://schemas.microsoft.com/office/drawing/2014/main" id="{0A44DE4E-F8CE-41FD-98FA-F12002442A9A}"/>
              </a:ext>
            </a:extLst>
          </p:cNvPr>
          <p:cNvSpPr txBox="1"/>
          <p:nvPr/>
        </p:nvSpPr>
        <p:spPr>
          <a:xfrm>
            <a:off x="400051" y="1619075"/>
            <a:ext cx="4067174" cy="4401205"/>
          </a:xfrm>
          <a:prstGeom prst="rect">
            <a:avLst/>
          </a:prstGeom>
          <a:noFill/>
        </p:spPr>
        <p:txBody>
          <a:bodyPr wrap="square" rtlCol="0">
            <a:spAutoFit/>
          </a:bodyPr>
          <a:lstStyle/>
          <a:p>
            <a:r>
              <a:rPr lang="en-US" sz="1400" dirty="0"/>
              <a:t>There has been a decrease in collaborative opportunities for staff due to disrupted learning (covid) over the past two years.  Staff report value in working together to examine student artifacts of learning and co-create learning activities that create alignment across K-7.  </a:t>
            </a:r>
          </a:p>
          <a:p>
            <a:r>
              <a:rPr lang="en-US" sz="1400" dirty="0"/>
              <a:t>Previous collaboration opportunities included: </a:t>
            </a:r>
          </a:p>
          <a:p>
            <a:pPr marL="285750" indent="-285750">
              <a:buFont typeface="Arial" panose="020B0604020202020204" pitchFamily="34" charset="0"/>
              <a:buChar char="•"/>
            </a:pPr>
            <a:r>
              <a:rPr lang="en-US" sz="1400" dirty="0"/>
              <a:t>collaborative marking, </a:t>
            </a:r>
          </a:p>
          <a:p>
            <a:pPr marL="285750" indent="-285750">
              <a:buFont typeface="Arial" panose="020B0604020202020204" pitchFamily="34" charset="0"/>
              <a:buChar char="•"/>
            </a:pPr>
            <a:r>
              <a:rPr lang="en-US" sz="1400" dirty="0"/>
              <a:t>classroom observations of others teaching, </a:t>
            </a:r>
          </a:p>
          <a:p>
            <a:pPr marL="285750" indent="-285750">
              <a:buFont typeface="Arial" panose="020B0604020202020204" pitchFamily="34" charset="0"/>
              <a:buChar char="•"/>
            </a:pPr>
            <a:r>
              <a:rPr lang="en-US" sz="1400" dirty="0"/>
              <a:t>and co-planning.  </a:t>
            </a:r>
          </a:p>
          <a:p>
            <a:r>
              <a:rPr lang="en-US" sz="1400" dirty="0"/>
              <a:t>The following collaborative opportunities will be increased with structure and accountability: </a:t>
            </a:r>
          </a:p>
          <a:p>
            <a:pPr marL="285750" indent="-285750">
              <a:buFont typeface="Arial" panose="020B0604020202020204" pitchFamily="34" charset="0"/>
              <a:buChar char="•"/>
            </a:pPr>
            <a:r>
              <a:rPr lang="en-US" sz="1400" dirty="0"/>
              <a:t>monthly collaborative meetings (primary and intermediate groupings) with a focus on examining student evidence from numeracy and literacy goals.  (Staff commitment: 90 minute learning meeting monthly + 30 minute monthly reading meeting</a:t>
            </a:r>
          </a:p>
          <a:p>
            <a:pPr marL="285750" indent="-285750">
              <a:buFont typeface="Arial" panose="020B0604020202020204" pitchFamily="34" charset="0"/>
              <a:buChar char="•"/>
            </a:pPr>
            <a:r>
              <a:rPr lang="en-US" sz="1400" dirty="0"/>
              <a:t>Collaborative marking – co-creating aligned formative assessment practices within the school</a:t>
            </a:r>
          </a:p>
        </p:txBody>
      </p:sp>
    </p:spTree>
    <p:extLst>
      <p:ext uri="{BB962C8B-B14F-4D97-AF65-F5344CB8AC3E}">
        <p14:creationId xmlns:p14="http://schemas.microsoft.com/office/powerpoint/2010/main" val="184209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4" name="TextBox 3">
            <a:extLst>
              <a:ext uri="{FF2B5EF4-FFF2-40B4-BE49-F238E27FC236}">
                <a16:creationId xmlns:a16="http://schemas.microsoft.com/office/drawing/2014/main" id="{A2971B0E-F16C-4AF4-8A81-0578D5D9918A}"/>
              </a:ext>
            </a:extLst>
          </p:cNvPr>
          <p:cNvSpPr txBox="1"/>
          <p:nvPr/>
        </p:nvSpPr>
        <p:spPr>
          <a:xfrm>
            <a:off x="5243120" y="4009939"/>
            <a:ext cx="1652630" cy="1754326"/>
          </a:xfrm>
          <a:prstGeom prst="rect">
            <a:avLst/>
          </a:prstGeom>
          <a:noFill/>
        </p:spPr>
        <p:txBody>
          <a:bodyPr wrap="square" rtlCol="0">
            <a:spAutoFit/>
          </a:bodyPr>
          <a:lstStyle/>
          <a:p>
            <a:r>
              <a:rPr lang="en-US" sz="1200" dirty="0"/>
              <a:t>*Aug </a:t>
            </a:r>
            <a:r>
              <a:rPr lang="en-US" sz="1200" dirty="0" err="1"/>
              <a:t>ProD</a:t>
            </a:r>
            <a:r>
              <a:rPr lang="en-US" sz="1200" dirty="0"/>
              <a:t> – co-create criteria for quality collaboration and survey questions </a:t>
            </a:r>
          </a:p>
          <a:p>
            <a:r>
              <a:rPr lang="en-US" sz="1200" dirty="0"/>
              <a:t>*Spring learning meeting</a:t>
            </a:r>
          </a:p>
          <a:p>
            <a:r>
              <a:rPr lang="en-US" sz="1200" dirty="0"/>
              <a:t>*monthly scheduled collaborative learning meetings</a:t>
            </a:r>
          </a:p>
        </p:txBody>
      </p:sp>
      <p:sp>
        <p:nvSpPr>
          <p:cNvPr id="5" name="TextBox 4">
            <a:extLst>
              <a:ext uri="{FF2B5EF4-FFF2-40B4-BE49-F238E27FC236}">
                <a16:creationId xmlns:a16="http://schemas.microsoft.com/office/drawing/2014/main" id="{628F1D8E-E7C8-4861-A167-BB36648DE6C4}"/>
              </a:ext>
            </a:extLst>
          </p:cNvPr>
          <p:cNvSpPr txBox="1"/>
          <p:nvPr/>
        </p:nvSpPr>
        <p:spPr>
          <a:xfrm>
            <a:off x="8665829" y="3944323"/>
            <a:ext cx="1840246" cy="1492716"/>
          </a:xfrm>
          <a:prstGeom prst="rect">
            <a:avLst/>
          </a:prstGeom>
          <a:noFill/>
        </p:spPr>
        <p:txBody>
          <a:bodyPr wrap="square" rtlCol="0">
            <a:spAutoFit/>
          </a:bodyPr>
          <a:lstStyle/>
          <a:p>
            <a:r>
              <a:rPr lang="en-US" sz="1300" dirty="0"/>
              <a:t>*Instructional Rounds</a:t>
            </a:r>
          </a:p>
          <a:p>
            <a:r>
              <a:rPr lang="en-US" sz="1300" dirty="0"/>
              <a:t>*Learning Meetings</a:t>
            </a:r>
          </a:p>
          <a:p>
            <a:r>
              <a:rPr lang="en-US" sz="1300" dirty="0"/>
              <a:t>*Collaborative assessment time</a:t>
            </a:r>
          </a:p>
          <a:p>
            <a:r>
              <a:rPr lang="en-US" sz="1300" dirty="0"/>
              <a:t>*Meeting norms and staff accountability measures </a:t>
            </a:r>
          </a:p>
        </p:txBody>
      </p:sp>
      <p:sp>
        <p:nvSpPr>
          <p:cNvPr id="6" name="TextBox 5">
            <a:extLst>
              <a:ext uri="{FF2B5EF4-FFF2-40B4-BE49-F238E27FC236}">
                <a16:creationId xmlns:a16="http://schemas.microsoft.com/office/drawing/2014/main" id="{076841B8-ED10-496D-9471-29D214F1F093}"/>
              </a:ext>
            </a:extLst>
          </p:cNvPr>
          <p:cNvSpPr txBox="1"/>
          <p:nvPr/>
        </p:nvSpPr>
        <p:spPr>
          <a:xfrm>
            <a:off x="3540154" y="3944322"/>
            <a:ext cx="1384183" cy="1754326"/>
          </a:xfrm>
          <a:prstGeom prst="rect">
            <a:avLst/>
          </a:prstGeom>
          <a:noFill/>
        </p:spPr>
        <p:txBody>
          <a:bodyPr wrap="square" rtlCol="0">
            <a:spAutoFit/>
          </a:bodyPr>
          <a:lstStyle/>
          <a:p>
            <a:r>
              <a:rPr lang="en-US" sz="1200" dirty="0">
                <a:solidFill>
                  <a:schemeClr val="bg1"/>
                </a:solidFill>
              </a:rPr>
              <a:t>100% of staff will report better quality and frequency of collaboration on a WES created survey.  Survey administered Oct/May </a:t>
            </a:r>
          </a:p>
        </p:txBody>
      </p:sp>
      <p:sp>
        <p:nvSpPr>
          <p:cNvPr id="7" name="TextBox 6">
            <a:extLst>
              <a:ext uri="{FF2B5EF4-FFF2-40B4-BE49-F238E27FC236}">
                <a16:creationId xmlns:a16="http://schemas.microsoft.com/office/drawing/2014/main" id="{3046907A-1606-4BC4-9E52-6A097FD81B77}"/>
              </a:ext>
            </a:extLst>
          </p:cNvPr>
          <p:cNvSpPr txBox="1"/>
          <p:nvPr/>
        </p:nvSpPr>
        <p:spPr>
          <a:xfrm>
            <a:off x="1839985" y="4009938"/>
            <a:ext cx="1507220" cy="1015663"/>
          </a:xfrm>
          <a:prstGeom prst="rect">
            <a:avLst/>
          </a:prstGeom>
          <a:noFill/>
        </p:spPr>
        <p:txBody>
          <a:bodyPr wrap="square" rtlCol="0">
            <a:spAutoFit/>
          </a:bodyPr>
          <a:lstStyle/>
          <a:p>
            <a:endParaRPr lang="en-US" sz="1200" dirty="0">
              <a:solidFill>
                <a:schemeClr val="bg1"/>
              </a:solidFill>
            </a:endParaRPr>
          </a:p>
          <a:p>
            <a:r>
              <a:rPr lang="en-US" sz="1200" dirty="0">
                <a:solidFill>
                  <a:schemeClr val="bg1"/>
                </a:solidFill>
              </a:rPr>
              <a:t>Staff conversation and reflection at monthly learning meetings</a:t>
            </a:r>
          </a:p>
        </p:txBody>
      </p:sp>
      <p:sp>
        <p:nvSpPr>
          <p:cNvPr id="8" name="TextBox 7">
            <a:extLst>
              <a:ext uri="{FF2B5EF4-FFF2-40B4-BE49-F238E27FC236}">
                <a16:creationId xmlns:a16="http://schemas.microsoft.com/office/drawing/2014/main" id="{F985A905-4580-4949-999B-F5FAAC017CF4}"/>
              </a:ext>
            </a:extLst>
          </p:cNvPr>
          <p:cNvSpPr txBox="1"/>
          <p:nvPr/>
        </p:nvSpPr>
        <p:spPr>
          <a:xfrm>
            <a:off x="7088698" y="3944322"/>
            <a:ext cx="1652630" cy="1384995"/>
          </a:xfrm>
          <a:prstGeom prst="rect">
            <a:avLst/>
          </a:prstGeom>
          <a:noFill/>
        </p:spPr>
        <p:txBody>
          <a:bodyPr wrap="square" rtlCol="0">
            <a:spAutoFit/>
          </a:bodyPr>
          <a:lstStyle/>
          <a:p>
            <a:r>
              <a:rPr lang="en-US" sz="1200" dirty="0"/>
              <a:t>*Instructional Rounds</a:t>
            </a:r>
          </a:p>
          <a:p>
            <a:r>
              <a:rPr lang="en-US" sz="1200" dirty="0"/>
              <a:t>*Collaboration vs observation</a:t>
            </a:r>
          </a:p>
          <a:p>
            <a:r>
              <a:rPr lang="en-US" sz="1200"/>
              <a:t>*Aligned </a:t>
            </a:r>
            <a:r>
              <a:rPr lang="en-US" sz="1200" dirty="0"/>
              <a:t>formative assessment practices</a:t>
            </a:r>
            <a:r>
              <a:rPr lang="en-US" sz="1200"/>
              <a:t>, *Using </a:t>
            </a:r>
            <a:r>
              <a:rPr lang="en-US" sz="1200" dirty="0"/>
              <a:t>data to make changes to instruction</a:t>
            </a:r>
          </a:p>
        </p:txBody>
      </p:sp>
    </p:spTree>
    <p:extLst>
      <p:ext uri="{BB962C8B-B14F-4D97-AF65-F5344CB8AC3E}">
        <p14:creationId xmlns:p14="http://schemas.microsoft.com/office/powerpoint/2010/main" val="196606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793102" y="1791478"/>
            <a:ext cx="6540759" cy="4401205"/>
          </a:xfrm>
          <a:prstGeom prst="rect">
            <a:avLst/>
          </a:prstGeom>
          <a:noFill/>
        </p:spPr>
        <p:txBody>
          <a:bodyPr wrap="square" rtlCol="0">
            <a:spAutoFit/>
          </a:bodyPr>
          <a:lstStyle/>
          <a:p>
            <a:r>
              <a:rPr lang="en-US" sz="1400" dirty="0">
                <a:solidFill>
                  <a:schemeClr val="bg1"/>
                </a:solidFill>
                <a:latin typeface="Roboto" panose="02000000000000000000" pitchFamily="2" charset="0"/>
                <a:ea typeface="Roboto" panose="02000000000000000000" pitchFamily="2" charset="0"/>
              </a:rPr>
              <a:t>Located in the beautiful East Kootenay hamlet of Windermere, BC, Windermere </a:t>
            </a:r>
            <a:r>
              <a:rPr lang="en-US" sz="1400" dirty="0" err="1">
                <a:solidFill>
                  <a:schemeClr val="bg1"/>
                </a:solidFill>
                <a:latin typeface="Roboto" panose="02000000000000000000" pitchFamily="2" charset="0"/>
                <a:ea typeface="Roboto" panose="02000000000000000000" pitchFamily="2" charset="0"/>
              </a:rPr>
              <a:t>ElementarySchool</a:t>
            </a:r>
            <a:r>
              <a:rPr lang="en-US" sz="1400" dirty="0">
                <a:solidFill>
                  <a:schemeClr val="bg1"/>
                </a:solidFill>
                <a:latin typeface="Roboto" panose="02000000000000000000" pitchFamily="2" charset="0"/>
                <a:ea typeface="Roboto" panose="02000000000000000000" pitchFamily="2" charset="0"/>
              </a:rPr>
              <a:t> (WES) is a part of School District #6 – Rocky Mountain. WES functions day to day in conjunction with our School Pillars. This makes WES a safe and organized place to learn for ALL students of ALL backgrounds:</a:t>
            </a:r>
          </a:p>
          <a:p>
            <a:r>
              <a:rPr lang="en-US" sz="1400" dirty="0">
                <a:solidFill>
                  <a:schemeClr val="bg1"/>
                </a:solidFill>
                <a:latin typeface="Roboto" panose="02000000000000000000" pitchFamily="2" charset="0"/>
                <a:ea typeface="Roboto" panose="02000000000000000000" pitchFamily="2" charset="0"/>
              </a:rPr>
              <a:t>At Windermere Elementary School: </a:t>
            </a:r>
          </a:p>
          <a:p>
            <a:pPr algn="ctr"/>
            <a:r>
              <a:rPr lang="en-US" sz="1400" dirty="0">
                <a:solidFill>
                  <a:schemeClr val="bg1"/>
                </a:solidFill>
                <a:latin typeface="Roboto" panose="02000000000000000000" pitchFamily="2" charset="0"/>
                <a:ea typeface="Roboto" panose="02000000000000000000" pitchFamily="2" charset="0"/>
              </a:rPr>
              <a:t>We take care of others</a:t>
            </a:r>
          </a:p>
          <a:p>
            <a:pPr algn="ctr"/>
            <a:r>
              <a:rPr lang="en-US" sz="1400" dirty="0">
                <a:solidFill>
                  <a:schemeClr val="bg1"/>
                </a:solidFill>
                <a:latin typeface="Roboto" panose="02000000000000000000" pitchFamily="2" charset="0"/>
                <a:ea typeface="Roboto" panose="02000000000000000000" pitchFamily="2" charset="0"/>
              </a:rPr>
              <a:t>We take care of ourselves</a:t>
            </a:r>
          </a:p>
          <a:p>
            <a:pPr algn="ctr"/>
            <a:r>
              <a:rPr lang="en-US" sz="1400" dirty="0">
                <a:solidFill>
                  <a:schemeClr val="bg1"/>
                </a:solidFill>
                <a:latin typeface="Roboto" panose="02000000000000000000" pitchFamily="2" charset="0"/>
                <a:ea typeface="Roboto" panose="02000000000000000000" pitchFamily="2" charset="0"/>
              </a:rPr>
              <a:t>We take care of this place</a:t>
            </a:r>
          </a:p>
          <a:p>
            <a:r>
              <a:rPr lang="en-US" sz="1400" dirty="0">
                <a:solidFill>
                  <a:schemeClr val="bg1"/>
                </a:solidFill>
                <a:latin typeface="Roboto" panose="02000000000000000000" pitchFamily="2" charset="0"/>
                <a:ea typeface="Roboto" panose="02000000000000000000" pitchFamily="2" charset="0"/>
              </a:rPr>
              <a:t>WES is a K-7 school and with that there comes a lot of advantages. Students learn to grow within the school and the community over a long period of time. Relationships are strongly built and longstanding. We know our students well at WES because we operate and treat our students like a family. With strong links to our community stakeholders and beautiful Lake Windermere only minutes away, the rural setting of our school makes it a connected and exceptional place to learn.</a:t>
            </a:r>
          </a:p>
          <a:p>
            <a:r>
              <a:rPr lang="en-US" sz="1400" dirty="0">
                <a:solidFill>
                  <a:schemeClr val="bg1"/>
                </a:solidFill>
                <a:latin typeface="Roboto" panose="02000000000000000000" pitchFamily="2" charset="0"/>
                <a:ea typeface="Roboto" panose="02000000000000000000" pitchFamily="2" charset="0"/>
              </a:rPr>
              <a:t>Due to the size of our school, many of our classes are combined. WES staff has embraced this ongoing arrangement as an excellent means to provide diversified education to our students. At WES, we meet students where they are at educationally, socially, and emotionally regardless of their grade.</a:t>
            </a:r>
          </a:p>
          <a:p>
            <a:endParaRPr lang="en-US" sz="1400" dirty="0">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spTree>
    <p:extLst>
      <p:ext uri="{BB962C8B-B14F-4D97-AF65-F5344CB8AC3E}">
        <p14:creationId xmlns:p14="http://schemas.microsoft.com/office/powerpoint/2010/main" val="128064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4" name="TextBox 3">
            <a:extLst>
              <a:ext uri="{FF2B5EF4-FFF2-40B4-BE49-F238E27FC236}">
                <a16:creationId xmlns:a16="http://schemas.microsoft.com/office/drawing/2014/main" id="{A10ED7E2-6E56-49EA-9382-D6A6242A7D55}"/>
              </a:ext>
            </a:extLst>
          </p:cNvPr>
          <p:cNvSpPr txBox="1"/>
          <p:nvPr/>
        </p:nvSpPr>
        <p:spPr>
          <a:xfrm>
            <a:off x="1073791" y="3582099"/>
            <a:ext cx="3549277" cy="1200329"/>
          </a:xfrm>
          <a:prstGeom prst="rect">
            <a:avLst/>
          </a:prstGeom>
          <a:noFill/>
        </p:spPr>
        <p:txBody>
          <a:bodyPr wrap="square" rtlCol="0">
            <a:spAutoFit/>
          </a:bodyPr>
          <a:lstStyle/>
          <a:p>
            <a:r>
              <a:rPr lang="en-US" dirty="0"/>
              <a:t>1 Principal</a:t>
            </a:r>
          </a:p>
          <a:p>
            <a:r>
              <a:rPr lang="en-US" dirty="0"/>
              <a:t>10 Teachers</a:t>
            </a:r>
          </a:p>
          <a:p>
            <a:r>
              <a:rPr lang="en-US" dirty="0"/>
              <a:t>4 Educational Assistants</a:t>
            </a:r>
          </a:p>
          <a:p>
            <a:r>
              <a:rPr lang="en-US" dirty="0"/>
              <a:t>5 Support Staff</a:t>
            </a:r>
          </a:p>
        </p:txBody>
      </p:sp>
      <p:sp>
        <p:nvSpPr>
          <p:cNvPr id="5" name="TextBox 4">
            <a:extLst>
              <a:ext uri="{FF2B5EF4-FFF2-40B4-BE49-F238E27FC236}">
                <a16:creationId xmlns:a16="http://schemas.microsoft.com/office/drawing/2014/main" id="{E09C8F23-AEA1-48AD-8B63-3D4E0DDF2750}"/>
              </a:ext>
            </a:extLst>
          </p:cNvPr>
          <p:cNvSpPr txBox="1"/>
          <p:nvPr/>
        </p:nvSpPr>
        <p:spPr>
          <a:xfrm>
            <a:off x="4221271" y="3657601"/>
            <a:ext cx="2699646" cy="954107"/>
          </a:xfrm>
          <a:prstGeom prst="rect">
            <a:avLst/>
          </a:prstGeom>
          <a:noFill/>
        </p:spPr>
        <p:txBody>
          <a:bodyPr wrap="square" rtlCol="0">
            <a:spAutoFit/>
          </a:bodyPr>
          <a:lstStyle/>
          <a:p>
            <a:r>
              <a:rPr lang="en-US" sz="2800" dirty="0"/>
              <a:t>152 in class</a:t>
            </a:r>
          </a:p>
          <a:p>
            <a:r>
              <a:rPr lang="en-US" sz="2800" dirty="0"/>
              <a:t>4 homeschool</a:t>
            </a:r>
          </a:p>
        </p:txBody>
      </p:sp>
      <p:sp>
        <p:nvSpPr>
          <p:cNvPr id="6" name="TextBox 5">
            <a:extLst>
              <a:ext uri="{FF2B5EF4-FFF2-40B4-BE49-F238E27FC236}">
                <a16:creationId xmlns:a16="http://schemas.microsoft.com/office/drawing/2014/main" id="{FB5FACE7-5A3B-4B1F-8444-6F4A03AF2E9F}"/>
              </a:ext>
            </a:extLst>
          </p:cNvPr>
          <p:cNvSpPr txBox="1"/>
          <p:nvPr/>
        </p:nvSpPr>
        <p:spPr>
          <a:xfrm>
            <a:off x="8263157" y="3657601"/>
            <a:ext cx="1093892" cy="707886"/>
          </a:xfrm>
          <a:prstGeom prst="rect">
            <a:avLst/>
          </a:prstGeom>
          <a:noFill/>
        </p:spPr>
        <p:txBody>
          <a:bodyPr wrap="square" rtlCol="0">
            <a:spAutoFit/>
          </a:bodyPr>
          <a:lstStyle/>
          <a:p>
            <a:r>
              <a:rPr lang="en-US" sz="4000" dirty="0"/>
              <a:t>K-7</a:t>
            </a:r>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6" name="TextBox 5">
            <a:extLst>
              <a:ext uri="{FF2B5EF4-FFF2-40B4-BE49-F238E27FC236}">
                <a16:creationId xmlns:a16="http://schemas.microsoft.com/office/drawing/2014/main" id="{1DE27B5B-951C-4998-A44D-A961345DBFD6}"/>
              </a:ext>
            </a:extLst>
          </p:cNvPr>
          <p:cNvSpPr txBox="1"/>
          <p:nvPr/>
        </p:nvSpPr>
        <p:spPr>
          <a:xfrm>
            <a:off x="268448" y="1711354"/>
            <a:ext cx="3749879" cy="968278"/>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collaborate in the pursuit of each student’s success as caring, resilient members of a global community.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2BD524E-ADD5-4832-AFC4-E2D88D935D62}"/>
              </a:ext>
            </a:extLst>
          </p:cNvPr>
          <p:cNvSpPr txBox="1"/>
          <p:nvPr/>
        </p:nvSpPr>
        <p:spPr>
          <a:xfrm>
            <a:off x="402672" y="4983061"/>
            <a:ext cx="3036814" cy="646331"/>
          </a:xfrm>
          <a:prstGeom prst="rect">
            <a:avLst/>
          </a:prstGeom>
          <a:noFill/>
        </p:spPr>
        <p:txBody>
          <a:bodyPr wrap="square" rtlCol="0">
            <a:spAutoFit/>
          </a:bodyPr>
          <a:lstStyle/>
          <a:p>
            <a:r>
              <a:rPr lang="en-US" dirty="0"/>
              <a:t>Opportunity, equity, and success for all learners</a:t>
            </a:r>
          </a:p>
        </p:txBody>
      </p:sp>
      <p:sp>
        <p:nvSpPr>
          <p:cNvPr id="9" name="TextBox 8">
            <a:extLst>
              <a:ext uri="{FF2B5EF4-FFF2-40B4-BE49-F238E27FC236}">
                <a16:creationId xmlns:a16="http://schemas.microsoft.com/office/drawing/2014/main" id="{8A38C295-25D0-4AAA-8C6E-92A3C63C8EC3}"/>
              </a:ext>
            </a:extLst>
          </p:cNvPr>
          <p:cNvSpPr txBox="1"/>
          <p:nvPr/>
        </p:nvSpPr>
        <p:spPr>
          <a:xfrm>
            <a:off x="4999839" y="1199627"/>
            <a:ext cx="5964572" cy="5478423"/>
          </a:xfrm>
          <a:prstGeom prst="rect">
            <a:avLst/>
          </a:prstGeom>
          <a:noFill/>
        </p:spPr>
        <p:txBody>
          <a:bodyPr wrap="square" rtlCol="0">
            <a:spAutoFit/>
          </a:bodyPr>
          <a:lstStyle/>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1" i="0" u="none" strike="noStrike" kern="1200" cap="none" spc="18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t>Respect</a:t>
            </a:r>
            <a:br>
              <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 foster respectful relationships </a:t>
            </a:r>
            <a:b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that build trust, safety and well-being </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endPar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endParaRP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1" i="0" u="none" strike="noStrike" kern="1200" cap="none" spc="18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t>Equity</a:t>
            </a:r>
            <a:br>
              <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 strive to build learning environments that are equitable, honor diversity and inclusion, are safe, caring and healthy places to work and learn.</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well-being.</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endPar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endParaRP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1" i="0" u="none" strike="noStrike" kern="1200" cap="none" spc="18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t>Integrity</a:t>
            </a:r>
            <a:br>
              <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 nurture a sense of self-awareness, responsibility and honesty to become environmental stewards and morally upright global citizens.</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endPar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endParaRP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1" i="0" u="none" strike="noStrike" kern="1200" cap="none" spc="18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t>Accountability</a:t>
            </a:r>
            <a:br>
              <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 are accountable for ourselves, our students and our communities for professionalism, transparency and quality results.</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endPar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endParaRP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r>
              <a:rPr kumimoji="0" lang="en-US" sz="1400" b="1" i="0" u="none" strike="noStrike" kern="1200" cap="none" spc="18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t>Innovation</a:t>
            </a:r>
            <a:br>
              <a:rPr kumimoji="0" lang="en-US" sz="1400" b="1"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Black"/>
              </a:rPr>
            </a:br>
            <a:r>
              <a:rPr kumimoji="0" lang="en-US" sz="1400" b="0" i="0" u="none" strike="noStrike" kern="1200" cap="none" spc="120" normalizeH="0" baseline="0" noProof="0">
                <a:ln>
                  <a:noFill/>
                </a:ln>
                <a:solidFill>
                  <a:srgbClr val="44546A"/>
                </a:solidFill>
                <a:effectLst/>
                <a:uLnTx/>
                <a:uFillTx/>
                <a:latin typeface="Lato Regular" panose="020F0502020204030203" pitchFamily="34" charset="0"/>
                <a:ea typeface="Lato Regular" panose="020F0502020204030203" pitchFamily="34" charset="0"/>
                <a:cs typeface="Lato Regular" panose="020F0502020204030203" pitchFamily="34" charset="0"/>
                <a:sym typeface="Lato Medium"/>
              </a:rPr>
              <a:t>We create learning opportunities that are high quality, place-based, creative, and that encourage students to reach their full potential.</a:t>
            </a:r>
          </a:p>
          <a:p>
            <a:pPr marL="0" marR="0" lvl="0" indent="0" algn="l" defTabSz="2438337" rtl="0" eaLnBrk="1" fontAlgn="auto" latinLnBrk="0" hangingPunct="1">
              <a:lnSpc>
                <a:spcPct val="100000"/>
              </a:lnSpc>
              <a:spcBef>
                <a:spcPts val="0"/>
              </a:spcBef>
              <a:spcAft>
                <a:spcPts val="0"/>
              </a:spcAft>
              <a:buClrTx/>
              <a:buSzTx/>
              <a:buFontTx/>
              <a:buNone/>
              <a:tabLst/>
              <a:defRPr sz="2000" spc="120">
                <a:solidFill>
                  <a:srgbClr val="FFFFFF"/>
                </a:solidFill>
                <a:latin typeface="Lato Regular"/>
                <a:ea typeface="Lato Regular"/>
                <a:cs typeface="Lato Regular"/>
                <a:sym typeface="Lato Regular"/>
              </a:defRPr>
            </a:pPr>
            <a:endParaRPr kumimoji="0" lang="en-US" sz="1400" b="0" i="0" u="none" strike="noStrike" kern="1200" cap="none" spc="120" normalizeH="0" baseline="0" noProof="0" dirty="0">
              <a:ln>
                <a:noFill/>
              </a:ln>
              <a:solidFill>
                <a:srgbClr val="44546A"/>
              </a:solidFill>
              <a:effectLst/>
              <a:uLnTx/>
              <a:uFillTx/>
              <a:latin typeface="Lato Medium"/>
              <a:ea typeface="Lato Medium"/>
              <a:cs typeface="Lato Medium"/>
              <a:sym typeface="Lato Medium"/>
            </a:endParaRPr>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a:extLst>
              <a:ext uri="{FF2B5EF4-FFF2-40B4-BE49-F238E27FC236}">
                <a16:creationId xmlns:a16="http://schemas.microsoft.com/office/drawing/2014/main" id="{CF198E11-9933-4B19-B70F-65ED88500C02}"/>
              </a:ext>
            </a:extLst>
          </p:cNvPr>
          <p:cNvSpPr txBox="1"/>
          <p:nvPr/>
        </p:nvSpPr>
        <p:spPr>
          <a:xfrm>
            <a:off x="729842" y="1057014"/>
            <a:ext cx="3640822" cy="461665"/>
          </a:xfrm>
          <a:prstGeom prst="rect">
            <a:avLst/>
          </a:prstGeom>
          <a:noFill/>
        </p:spPr>
        <p:txBody>
          <a:bodyPr wrap="square" rtlCol="0">
            <a:spAutoFit/>
          </a:bodyPr>
          <a:lstStyle/>
          <a:p>
            <a:r>
              <a:rPr lang="en-US" sz="2400" dirty="0"/>
              <a:t>EQUITY AND INCLUSION</a:t>
            </a:r>
          </a:p>
        </p:txBody>
      </p:sp>
      <p:sp>
        <p:nvSpPr>
          <p:cNvPr id="6" name="TextBox 5">
            <a:extLst>
              <a:ext uri="{FF2B5EF4-FFF2-40B4-BE49-F238E27FC236}">
                <a16:creationId xmlns:a16="http://schemas.microsoft.com/office/drawing/2014/main" id="{4DE96C6A-3A6B-48E7-93FD-3CC29D3CF0A7}"/>
              </a:ext>
            </a:extLst>
          </p:cNvPr>
          <p:cNvSpPr txBox="1"/>
          <p:nvPr/>
        </p:nvSpPr>
        <p:spPr>
          <a:xfrm>
            <a:off x="855677" y="3808602"/>
            <a:ext cx="3640822" cy="646331"/>
          </a:xfrm>
          <a:prstGeom prst="rect">
            <a:avLst/>
          </a:prstGeom>
          <a:noFill/>
        </p:spPr>
        <p:txBody>
          <a:bodyPr wrap="square" rtlCol="0">
            <a:spAutoFit/>
          </a:bodyPr>
          <a:lstStyle/>
          <a:p>
            <a:r>
              <a:rPr lang="en-US" dirty="0"/>
              <a:t>Increase students’ sense of belonging at school</a:t>
            </a:r>
          </a:p>
        </p:txBody>
      </p:sp>
      <p:pic>
        <p:nvPicPr>
          <p:cNvPr id="8" name="Picture 7" descr="A picture containing person, wall, indoor, young&#10;&#10;Description automatically generated">
            <a:extLst>
              <a:ext uri="{FF2B5EF4-FFF2-40B4-BE49-F238E27FC236}">
                <a16:creationId xmlns:a16="http://schemas.microsoft.com/office/drawing/2014/main" id="{F3AB997E-3967-4F24-A5ED-3EDED98A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016" y="1150225"/>
            <a:ext cx="2480838" cy="3634717"/>
          </a:xfrm>
          <a:prstGeom prst="rect">
            <a:avLst/>
          </a:pr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86354C-941A-4531-AAD9-644CA2B6443B}"/>
              </a:ext>
            </a:extLst>
          </p:cNvPr>
          <p:cNvPicPr/>
          <p:nvPr/>
        </p:nvPicPr>
        <p:blipFill>
          <a:blip r:embed="rId2"/>
          <a:stretch>
            <a:fillRect/>
          </a:stretch>
        </p:blipFill>
        <p:spPr>
          <a:xfrm>
            <a:off x="6031683" y="1400960"/>
            <a:ext cx="5545123" cy="4999839"/>
          </a:xfrm>
          <a:prstGeom prst="rect">
            <a:avLst/>
          </a:prstGeom>
        </p:spPr>
      </p:pic>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A43F718-C1EF-4781-80DC-B411B2E0760A}" type="slidenum">
              <a:rPr lang="en-US" sz="1100" b="1">
                <a:solidFill>
                  <a:srgbClr val="FFFFFF"/>
                </a:solidFill>
              </a:rPr>
              <a:pPr>
                <a:spcAft>
                  <a:spcPts val="600"/>
                </a:spcAft>
              </a:pPr>
              <a:t>6</a:t>
            </a:fld>
            <a:endParaRPr lang="en-US" sz="1100" b="1">
              <a:solidFill>
                <a:srgbClr val="FFFFFF"/>
              </a:solidFill>
            </a:endParaRPr>
          </a:p>
        </p:txBody>
      </p:sp>
      <p:sp>
        <p:nvSpPr>
          <p:cNvPr id="6" name="TextBox 1">
            <a:extLst>
              <a:ext uri="{FF2B5EF4-FFF2-40B4-BE49-F238E27FC236}">
                <a16:creationId xmlns:a16="http://schemas.microsoft.com/office/drawing/2014/main" id="{48A5B448-420B-437D-9E69-08A6E5C63E3E}"/>
              </a:ext>
            </a:extLst>
          </p:cNvPr>
          <p:cNvSpPr txBox="1"/>
          <p:nvPr/>
        </p:nvSpPr>
        <p:spPr>
          <a:xfrm>
            <a:off x="4462943" y="2759978"/>
            <a:ext cx="3129094" cy="369332"/>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DD335385-2D02-4319-AB39-8CB40CE8E009}"/>
              </a:ext>
            </a:extLst>
          </p:cNvPr>
          <p:cNvSpPr txBox="1"/>
          <p:nvPr/>
        </p:nvSpPr>
        <p:spPr>
          <a:xfrm>
            <a:off x="931178" y="1577130"/>
            <a:ext cx="3909270" cy="2400657"/>
          </a:xfrm>
          <a:prstGeom prst="rect">
            <a:avLst/>
          </a:prstGeom>
          <a:noFill/>
        </p:spPr>
        <p:txBody>
          <a:bodyPr wrap="square" rtlCol="0">
            <a:spAutoFit/>
          </a:bodyPr>
          <a:lstStyle/>
          <a:p>
            <a:r>
              <a:rPr lang="en-US" dirty="0">
                <a:solidFill>
                  <a:schemeClr val="bg1"/>
                </a:solidFill>
              </a:rPr>
              <a:t>Data shows that WES students are not reporting high levels of self-esteem,  and happiness as other students in the district.  </a:t>
            </a:r>
          </a:p>
          <a:p>
            <a:endParaRPr lang="en-US" dirty="0">
              <a:solidFill>
                <a:schemeClr val="bg1"/>
              </a:solidFill>
            </a:endParaRPr>
          </a:p>
          <a:p>
            <a:endParaRPr lang="en-US" dirty="0">
              <a:solidFill>
                <a:schemeClr val="bg1"/>
              </a:solidFill>
            </a:endParaRPr>
          </a:p>
          <a:p>
            <a:r>
              <a:rPr lang="en-US" sz="1400" dirty="0">
                <a:solidFill>
                  <a:schemeClr val="bg1"/>
                </a:solidFill>
              </a:rPr>
              <a:t>Legend</a:t>
            </a:r>
          </a:p>
          <a:p>
            <a:r>
              <a:rPr lang="en-US" sz="1400" dirty="0">
                <a:solidFill>
                  <a:schemeClr val="bg1"/>
                </a:solidFill>
              </a:rPr>
              <a:t>Black line – district responses</a:t>
            </a:r>
          </a:p>
          <a:p>
            <a:r>
              <a:rPr lang="en-US" sz="1400" dirty="0">
                <a:solidFill>
                  <a:schemeClr val="bg1"/>
                </a:solidFill>
              </a:rPr>
              <a:t>Green Yellow Red bars – WES student responses</a:t>
            </a:r>
          </a:p>
        </p:txBody>
      </p:sp>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a:extLst>
              <a:ext uri="{FF2B5EF4-FFF2-40B4-BE49-F238E27FC236}">
                <a16:creationId xmlns:a16="http://schemas.microsoft.com/office/drawing/2014/main" id="{1C977FC1-5268-49D0-B7A0-1F02C87240FA}"/>
              </a:ext>
            </a:extLst>
          </p:cNvPr>
          <p:cNvSpPr txBox="1"/>
          <p:nvPr/>
        </p:nvSpPr>
        <p:spPr>
          <a:xfrm>
            <a:off x="1296954" y="2435290"/>
            <a:ext cx="2498432" cy="1600438"/>
          </a:xfrm>
          <a:prstGeom prst="rect">
            <a:avLst/>
          </a:prstGeom>
          <a:noFill/>
        </p:spPr>
        <p:txBody>
          <a:bodyPr wrap="square" rtlCol="0">
            <a:spAutoFit/>
          </a:bodyPr>
          <a:lstStyle/>
          <a:p>
            <a:r>
              <a:rPr lang="en-US" sz="1400" dirty="0"/>
              <a:t>In previous survey data staff noted students at WES feel less optimistic and report lower self esteem and sense of belonging.  This means we need to focus on connectedness and belonging at our school.</a:t>
            </a:r>
          </a:p>
        </p:txBody>
      </p:sp>
      <p:sp>
        <p:nvSpPr>
          <p:cNvPr id="5" name="TextBox 4">
            <a:extLst>
              <a:ext uri="{FF2B5EF4-FFF2-40B4-BE49-F238E27FC236}">
                <a16:creationId xmlns:a16="http://schemas.microsoft.com/office/drawing/2014/main" id="{00252B50-F4B1-4895-B102-B08A0A0A0E85}"/>
              </a:ext>
            </a:extLst>
          </p:cNvPr>
          <p:cNvSpPr txBox="1"/>
          <p:nvPr/>
        </p:nvSpPr>
        <p:spPr>
          <a:xfrm>
            <a:off x="8814322" y="2533475"/>
            <a:ext cx="2080724" cy="1600438"/>
          </a:xfrm>
          <a:prstGeom prst="rect">
            <a:avLst/>
          </a:prstGeom>
          <a:noFill/>
        </p:spPr>
        <p:txBody>
          <a:bodyPr wrap="square" rtlCol="0">
            <a:spAutoFit/>
          </a:bodyPr>
          <a:lstStyle/>
          <a:p>
            <a:r>
              <a:rPr lang="en-US" sz="1400" dirty="0"/>
              <a:t>To what extent will the implementation of weekly classroom Community Circle structures increase students’ feelings of belonging and value at school.  </a:t>
            </a:r>
          </a:p>
        </p:txBody>
      </p:sp>
      <p:sp>
        <p:nvSpPr>
          <p:cNvPr id="6" name="TextBox 5">
            <a:extLst>
              <a:ext uri="{FF2B5EF4-FFF2-40B4-BE49-F238E27FC236}">
                <a16:creationId xmlns:a16="http://schemas.microsoft.com/office/drawing/2014/main" id="{30F94A45-4A01-42F4-BBDC-066762F7E5FB}"/>
              </a:ext>
            </a:extLst>
          </p:cNvPr>
          <p:cNvSpPr txBox="1"/>
          <p:nvPr/>
        </p:nvSpPr>
        <p:spPr>
          <a:xfrm>
            <a:off x="5123145" y="2435290"/>
            <a:ext cx="2080723" cy="646331"/>
          </a:xfrm>
          <a:prstGeom prst="rect">
            <a:avLst/>
          </a:prstGeom>
          <a:noFill/>
        </p:spPr>
        <p:txBody>
          <a:bodyPr wrap="square" rtlCol="0">
            <a:spAutoFit/>
          </a:bodyPr>
          <a:lstStyle/>
          <a:p>
            <a:r>
              <a:rPr lang="en-US" dirty="0"/>
              <a:t>Belonging and Connectedness</a:t>
            </a:r>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a:extLst>
              <a:ext uri="{FF2B5EF4-FFF2-40B4-BE49-F238E27FC236}">
                <a16:creationId xmlns:a16="http://schemas.microsoft.com/office/drawing/2014/main" id="{50EA9DE5-5DE6-4FF6-B385-9A4AC4C0A935}"/>
              </a:ext>
            </a:extLst>
          </p:cNvPr>
          <p:cNvSpPr txBox="1"/>
          <p:nvPr/>
        </p:nvSpPr>
        <p:spPr>
          <a:xfrm>
            <a:off x="1853967" y="3850548"/>
            <a:ext cx="1568509" cy="1969770"/>
          </a:xfrm>
          <a:prstGeom prst="rect">
            <a:avLst/>
          </a:prstGeom>
          <a:noFill/>
        </p:spPr>
        <p:txBody>
          <a:bodyPr wrap="square" rtlCol="0">
            <a:spAutoFit/>
          </a:bodyPr>
          <a:lstStyle/>
          <a:p>
            <a:r>
              <a:rPr lang="en-US" sz="1100" dirty="0">
                <a:solidFill>
                  <a:schemeClr val="bg1"/>
                </a:solidFill>
              </a:rPr>
              <a:t>*All staff review Inquiry evidence monthly</a:t>
            </a:r>
          </a:p>
          <a:p>
            <a:r>
              <a:rPr lang="en-US" sz="1100" dirty="0">
                <a:solidFill>
                  <a:schemeClr val="bg1"/>
                </a:solidFill>
              </a:rPr>
              <a:t>*Student questionnaire (Oct/May) -  </a:t>
            </a:r>
            <a:r>
              <a:rPr lang="en-US" sz="1050" dirty="0">
                <a:solidFill>
                  <a:schemeClr val="bg1"/>
                </a:solidFill>
              </a:rPr>
              <a:t>‘I feel like I am important to the school’ ‘I have at least 1 adult who cares about me</a:t>
            </a:r>
          </a:p>
          <a:p>
            <a:r>
              <a:rPr lang="en-US" sz="1100" dirty="0">
                <a:solidFill>
                  <a:schemeClr val="bg1"/>
                </a:solidFill>
              </a:rPr>
              <a:t>*Examine MDI and SLS data in spring 2023</a:t>
            </a:r>
          </a:p>
          <a:p>
            <a:endParaRPr lang="en-US" sz="1400" dirty="0">
              <a:solidFill>
                <a:schemeClr val="bg1"/>
              </a:solidFill>
            </a:endParaRPr>
          </a:p>
        </p:txBody>
      </p:sp>
      <p:sp>
        <p:nvSpPr>
          <p:cNvPr id="4" name="TextBox 3">
            <a:extLst>
              <a:ext uri="{FF2B5EF4-FFF2-40B4-BE49-F238E27FC236}">
                <a16:creationId xmlns:a16="http://schemas.microsoft.com/office/drawing/2014/main" id="{A2326A92-12B5-4104-B9C0-D98FE87A4B24}"/>
              </a:ext>
            </a:extLst>
          </p:cNvPr>
          <p:cNvSpPr txBox="1"/>
          <p:nvPr/>
        </p:nvSpPr>
        <p:spPr>
          <a:xfrm>
            <a:off x="3699546" y="3859948"/>
            <a:ext cx="1501628" cy="1169551"/>
          </a:xfrm>
          <a:prstGeom prst="rect">
            <a:avLst/>
          </a:prstGeom>
          <a:noFill/>
        </p:spPr>
        <p:txBody>
          <a:bodyPr wrap="square" rtlCol="0">
            <a:spAutoFit/>
          </a:bodyPr>
          <a:lstStyle/>
          <a:p>
            <a:r>
              <a:rPr lang="en-US" sz="1400" dirty="0">
                <a:solidFill>
                  <a:schemeClr val="bg1"/>
                </a:solidFill>
              </a:rPr>
              <a:t>100% of students will respond ‘Agree’ to the 2 survey questions in May 2023</a:t>
            </a:r>
          </a:p>
        </p:txBody>
      </p:sp>
      <p:sp>
        <p:nvSpPr>
          <p:cNvPr id="6" name="TextBox 5">
            <a:extLst>
              <a:ext uri="{FF2B5EF4-FFF2-40B4-BE49-F238E27FC236}">
                <a16:creationId xmlns:a16="http://schemas.microsoft.com/office/drawing/2014/main" id="{90BDCEC0-EAF1-49D5-A1D7-0C00AF9F8D63}"/>
              </a:ext>
            </a:extLst>
          </p:cNvPr>
          <p:cNvSpPr txBox="1"/>
          <p:nvPr/>
        </p:nvSpPr>
        <p:spPr>
          <a:xfrm>
            <a:off x="5308281" y="3859948"/>
            <a:ext cx="1568509" cy="1600438"/>
          </a:xfrm>
          <a:prstGeom prst="rect">
            <a:avLst/>
          </a:prstGeom>
          <a:noFill/>
        </p:spPr>
        <p:txBody>
          <a:bodyPr wrap="square" rtlCol="0">
            <a:spAutoFit/>
          </a:bodyPr>
          <a:lstStyle/>
          <a:p>
            <a:r>
              <a:rPr lang="en-US" sz="1400" dirty="0">
                <a:solidFill>
                  <a:schemeClr val="bg1"/>
                </a:solidFill>
              </a:rPr>
              <a:t>*Student survey Oct/May</a:t>
            </a:r>
          </a:p>
          <a:p>
            <a:r>
              <a:rPr lang="en-US" sz="1400" dirty="0">
                <a:solidFill>
                  <a:schemeClr val="bg1"/>
                </a:solidFill>
              </a:rPr>
              <a:t>*MDI/SLS – Feb</a:t>
            </a:r>
          </a:p>
          <a:p>
            <a:r>
              <a:rPr lang="en-US" sz="1400" dirty="0">
                <a:solidFill>
                  <a:schemeClr val="bg1"/>
                </a:solidFill>
              </a:rPr>
              <a:t>*Monthly review of classroom data (circle practice)</a:t>
            </a:r>
          </a:p>
          <a:p>
            <a:endParaRPr lang="en-US" sz="1400" dirty="0">
              <a:solidFill>
                <a:schemeClr val="bg1"/>
              </a:solidFill>
            </a:endParaRPr>
          </a:p>
        </p:txBody>
      </p:sp>
      <p:sp>
        <p:nvSpPr>
          <p:cNvPr id="8" name="TextBox 7">
            <a:extLst>
              <a:ext uri="{FF2B5EF4-FFF2-40B4-BE49-F238E27FC236}">
                <a16:creationId xmlns:a16="http://schemas.microsoft.com/office/drawing/2014/main" id="{4F645DCD-15DA-47C6-908B-22A6F47E8899}"/>
              </a:ext>
            </a:extLst>
          </p:cNvPr>
          <p:cNvSpPr txBox="1"/>
          <p:nvPr/>
        </p:nvSpPr>
        <p:spPr>
          <a:xfrm>
            <a:off x="6983897" y="3959604"/>
            <a:ext cx="1671588" cy="1600438"/>
          </a:xfrm>
          <a:prstGeom prst="rect">
            <a:avLst/>
          </a:prstGeom>
          <a:noFill/>
        </p:spPr>
        <p:txBody>
          <a:bodyPr wrap="square" rtlCol="0">
            <a:spAutoFit/>
          </a:bodyPr>
          <a:lstStyle/>
          <a:p>
            <a:r>
              <a:rPr lang="en-US" sz="1400" dirty="0"/>
              <a:t>*Student mental health supports (school based and district)</a:t>
            </a:r>
          </a:p>
          <a:p>
            <a:r>
              <a:rPr lang="en-US" sz="1400" dirty="0"/>
              <a:t>*Resources for Community Circle practice</a:t>
            </a:r>
          </a:p>
        </p:txBody>
      </p:sp>
      <p:sp>
        <p:nvSpPr>
          <p:cNvPr id="10" name="TextBox 9">
            <a:extLst>
              <a:ext uri="{FF2B5EF4-FFF2-40B4-BE49-F238E27FC236}">
                <a16:creationId xmlns:a16="http://schemas.microsoft.com/office/drawing/2014/main" id="{99D73324-C12D-49F7-92E8-DA6F0D83D58C}"/>
              </a:ext>
            </a:extLst>
          </p:cNvPr>
          <p:cNvSpPr txBox="1"/>
          <p:nvPr/>
        </p:nvSpPr>
        <p:spPr>
          <a:xfrm>
            <a:off x="8833607" y="4051883"/>
            <a:ext cx="1504426" cy="1815882"/>
          </a:xfrm>
          <a:prstGeom prst="rect">
            <a:avLst/>
          </a:prstGeom>
          <a:noFill/>
        </p:spPr>
        <p:txBody>
          <a:bodyPr wrap="square" rtlCol="0">
            <a:spAutoFit/>
          </a:bodyPr>
          <a:lstStyle/>
          <a:p>
            <a:r>
              <a:rPr lang="en-US" sz="1400" dirty="0"/>
              <a:t>-School based team</a:t>
            </a:r>
          </a:p>
          <a:p>
            <a:r>
              <a:rPr lang="en-US" sz="1400" dirty="0"/>
              <a:t>-Referrals to Morning Check in</a:t>
            </a:r>
          </a:p>
          <a:p>
            <a:r>
              <a:rPr lang="en-US" sz="1400" dirty="0"/>
              <a:t>-TLC staff check ins</a:t>
            </a:r>
          </a:p>
          <a:p>
            <a:r>
              <a:rPr lang="en-US" sz="1400" dirty="0"/>
              <a:t>-Circle Practice</a:t>
            </a:r>
          </a:p>
          <a:p>
            <a:endParaRPr lang="en-US" sz="1400" dirty="0"/>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a:extLst>
              <a:ext uri="{FF2B5EF4-FFF2-40B4-BE49-F238E27FC236}">
                <a16:creationId xmlns:a16="http://schemas.microsoft.com/office/drawing/2014/main" id="{CF198E11-9933-4B19-B70F-65ED88500C02}"/>
              </a:ext>
            </a:extLst>
          </p:cNvPr>
          <p:cNvSpPr txBox="1"/>
          <p:nvPr/>
        </p:nvSpPr>
        <p:spPr>
          <a:xfrm>
            <a:off x="293615" y="1057014"/>
            <a:ext cx="4832057" cy="461665"/>
          </a:xfrm>
          <a:prstGeom prst="rect">
            <a:avLst/>
          </a:prstGeom>
          <a:noFill/>
        </p:spPr>
        <p:txBody>
          <a:bodyPr wrap="square" rtlCol="0">
            <a:spAutoFit/>
          </a:bodyPr>
          <a:lstStyle/>
          <a:p>
            <a:pPr lvl="1"/>
            <a:r>
              <a:rPr lang="en-US" sz="2400" dirty="0"/>
              <a:t>SUCCESS FOR ALL LEARNERS</a:t>
            </a:r>
          </a:p>
        </p:txBody>
      </p:sp>
      <p:sp>
        <p:nvSpPr>
          <p:cNvPr id="6" name="TextBox 5">
            <a:extLst>
              <a:ext uri="{FF2B5EF4-FFF2-40B4-BE49-F238E27FC236}">
                <a16:creationId xmlns:a16="http://schemas.microsoft.com/office/drawing/2014/main" id="{4DE96C6A-3A6B-48E7-93FD-3CC29D3CF0A7}"/>
              </a:ext>
            </a:extLst>
          </p:cNvPr>
          <p:cNvSpPr txBox="1"/>
          <p:nvPr/>
        </p:nvSpPr>
        <p:spPr>
          <a:xfrm>
            <a:off x="855677" y="3808602"/>
            <a:ext cx="3640822" cy="646331"/>
          </a:xfrm>
          <a:prstGeom prst="rect">
            <a:avLst/>
          </a:prstGeom>
          <a:noFill/>
        </p:spPr>
        <p:txBody>
          <a:bodyPr wrap="square" rtlCol="0">
            <a:spAutoFit/>
          </a:bodyPr>
          <a:lstStyle/>
          <a:p>
            <a:r>
              <a:rPr lang="en-US" dirty="0"/>
              <a:t>Literacy – Increase all students’ reading achievement</a:t>
            </a:r>
          </a:p>
        </p:txBody>
      </p:sp>
      <p:pic>
        <p:nvPicPr>
          <p:cNvPr id="8" name="Picture 7" descr="A person teaching children in a classroom&#10;&#10;Description automatically generated with medium confidence">
            <a:extLst>
              <a:ext uri="{FF2B5EF4-FFF2-40B4-BE49-F238E27FC236}">
                <a16:creationId xmlns:a16="http://schemas.microsoft.com/office/drawing/2014/main" id="{1B0C0DE9-B3BD-4183-B2F0-CB3F43E78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668" y="1905000"/>
            <a:ext cx="3795654" cy="3048000"/>
          </a:xfrm>
          <a:prstGeom prst="rect">
            <a:avLst/>
          </a:prstGeom>
        </p:spPr>
      </p:pic>
    </p:spTree>
    <p:extLst>
      <p:ext uri="{BB962C8B-B14F-4D97-AF65-F5344CB8AC3E}">
        <p14:creationId xmlns:p14="http://schemas.microsoft.com/office/powerpoint/2010/main" val="2489489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EAD00CA976664E8DD06E25EB91287F" ma:contentTypeVersion="12" ma:contentTypeDescription="Create a new document." ma:contentTypeScope="" ma:versionID="b4fc574e3552f39e7d7799f702b51e9c">
  <xsd:schema xmlns:xsd="http://www.w3.org/2001/XMLSchema" xmlns:xs="http://www.w3.org/2001/XMLSchema" xmlns:p="http://schemas.microsoft.com/office/2006/metadata/properties" xmlns:ns3="c2fe9a9f-d3e9-46a6-910f-4b69a760ca14" xmlns:ns4="625ee3a4-e878-41a9-ae3f-6131c9630ab8" targetNamespace="http://schemas.microsoft.com/office/2006/metadata/properties" ma:root="true" ma:fieldsID="19081baeb9df951fe129f8cb26b713f9" ns3:_="" ns4:_="">
    <xsd:import namespace="c2fe9a9f-d3e9-46a6-910f-4b69a760ca14"/>
    <xsd:import namespace="625ee3a4-e878-41a9-ae3f-6131c9630a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e9a9f-d3e9-46a6-910f-4b69a760ca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5ee3a4-e878-41a9-ae3f-6131c9630a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807E713D-F60F-492E-BE01-0F29DD5BE3FE}">
  <ds:schemaRefs>
    <ds:schemaRef ds:uri="http://www.w3.org/XML/1998/namespace"/>
    <ds:schemaRef ds:uri="http://purl.org/dc/terms/"/>
    <ds:schemaRef ds:uri="http://purl.org/dc/dcmitype/"/>
    <ds:schemaRef ds:uri="http://schemas.microsoft.com/office/infopath/2007/PartnerControls"/>
    <ds:schemaRef ds:uri="625ee3a4-e878-41a9-ae3f-6131c9630ab8"/>
    <ds:schemaRef ds:uri="http://schemas.openxmlformats.org/package/2006/metadata/core-properties"/>
    <ds:schemaRef ds:uri="c2fe9a9f-d3e9-46a6-910f-4b69a760ca14"/>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A7C5A453-9AE6-40D4-AB7F-BE4F5723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e9a9f-d3e9-46a6-910f-4b69a760ca14"/>
    <ds:schemaRef ds:uri="625ee3a4-e878-41a9-ae3f-6131c9630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30195</TotalTime>
  <Words>1392</Words>
  <Application>Microsoft Office PowerPoint</Application>
  <PresentationFormat>Widescreen</PresentationFormat>
  <Paragraphs>142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Lato Medium</vt:lpstr>
      <vt:lpstr>Lato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2021 PM Benchmark gr 1-3         Fall 2021 Fountas &amp; Pinnell    gr 1-3      gr 4-7</vt:lpstr>
      <vt:lpstr>PowerPoint Presentation</vt:lpstr>
      <vt:lpstr>PowerPoint Presentation</vt:lpstr>
      <vt:lpstr>PowerPoint Presentation</vt:lpstr>
      <vt:lpstr>What does the data say?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 Gust</dc:creator>
  <cp:lastModifiedBy>Keri Gust</cp:lastModifiedBy>
  <cp:revision>36</cp:revision>
  <dcterms:created xsi:type="dcterms:W3CDTF">2022-06-18T13:27:52Z</dcterms:created>
  <dcterms:modified xsi:type="dcterms:W3CDTF">2022-09-27T17:28:28Z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0x01010079EAD00CA976664E8DD06E25EB91287F</vt:lpwstr>
  </property>
</Properties>
</file>