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Roboto"/>
      <p:regular r:id="rId26"/>
      <p:bold r:id="rId27"/>
      <p:italic r:id="rId28"/>
      <p:boldItalic r:id="rId29"/>
    </p:embeddedFont>
    <p:embeddedFont>
      <p:font typeface="Lato"/>
      <p:regular r:id="rId30"/>
      <p:bold r:id="rId31"/>
      <p:italic r:id="rId32"/>
      <p:boldItalic r:id="rId33"/>
    </p:embeddedFont>
    <p:embeddedFont>
      <p:font typeface="Lato Black"/>
      <p:bold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o1MAichWMPXr0Swy0tDvlCmV6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25A972-5D4D-4EAC-88AC-83D14AFD9B03}">
  <a:tblStyle styleId="{7125A972-5D4D-4EAC-88AC-83D14AFD9B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LatoBlack-boldItalic.fntdata"/><Relationship Id="rId12" Type="http://schemas.openxmlformats.org/officeDocument/2006/relationships/slide" Target="slides/slide7.xml"/><Relationship Id="rId34" Type="http://schemas.openxmlformats.org/officeDocument/2006/relationships/font" Target="fonts/LatoBlack-bold.fntdata"/><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88583c4d3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1288583c4d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88583c4d3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1288583c4d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c73e4d2e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c73e4d2eb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11c73e4d2eb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88583c4d3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1288583c4d3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88583c4d3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288583c4d3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88583c4d3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288583c4d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88583c4d3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1288583c4d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88583c4d3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288583c4d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88583c4d3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288583c4d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88583c4d3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288583c4d3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88583c4d3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1288583c4d3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88583c4d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288583c4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6.png"/><Relationship Id="rId8"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8584162" y="2351315"/>
            <a:ext cx="25131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lt1"/>
                </a:solidFill>
                <a:latin typeface="Roboto"/>
                <a:ea typeface="Roboto"/>
                <a:cs typeface="Roboto"/>
                <a:sym typeface="Roboto"/>
              </a:rPr>
              <a:t>2022-2023</a:t>
            </a:r>
            <a:endParaRPr/>
          </a:p>
        </p:txBody>
      </p:sp>
      <p:sp>
        <p:nvSpPr>
          <p:cNvPr id="89" name="Google Shape;89;p1"/>
          <p:cNvSpPr txBox="1"/>
          <p:nvPr/>
        </p:nvSpPr>
        <p:spPr>
          <a:xfrm>
            <a:off x="7005468" y="3583350"/>
            <a:ext cx="4091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1C232"/>
                </a:solidFill>
                <a:latin typeface="Roboto"/>
                <a:ea typeface="Roboto"/>
                <a:cs typeface="Roboto"/>
                <a:sym typeface="Roboto"/>
              </a:rPr>
              <a:t>Selkirk Secondary School</a:t>
            </a:r>
            <a:endParaRPr>
              <a:solidFill>
                <a:srgbClr val="F1C232"/>
              </a:solidFill>
            </a:endParaRPr>
          </a:p>
        </p:txBody>
      </p:sp>
      <p:sp>
        <p:nvSpPr>
          <p:cNvPr id="90" name="Google Shape;90;p1"/>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pic>
        <p:nvPicPr>
          <p:cNvPr id="91" name="Google Shape;91;p1"/>
          <p:cNvPicPr preferRelativeResize="0"/>
          <p:nvPr/>
        </p:nvPicPr>
        <p:blipFill>
          <a:blip r:embed="rId4">
            <a:alphaModFix/>
          </a:blip>
          <a:stretch>
            <a:fillRect/>
          </a:stretch>
        </p:blipFill>
        <p:spPr>
          <a:xfrm>
            <a:off x="570874" y="398225"/>
            <a:ext cx="2513101" cy="3043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1288583c4d3_0_13"/>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72" name="Google Shape;172;g1288583c4d3_0_13"/>
          <p:cNvSpPr txBox="1"/>
          <p:nvPr/>
        </p:nvSpPr>
        <p:spPr>
          <a:xfrm>
            <a:off x="1122850" y="1534575"/>
            <a:ext cx="35007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5DBFA0"/>
              </a:buClr>
              <a:buSzPts val="2000"/>
              <a:buFont typeface="Lato Black"/>
              <a:buNone/>
            </a:pPr>
            <a:r>
              <a:rPr lang="en-US">
                <a:solidFill>
                  <a:srgbClr val="151515"/>
                </a:solidFill>
                <a:latin typeface="Lato"/>
                <a:ea typeface="Lato"/>
                <a:cs typeface="Lato"/>
                <a:sym typeface="Lato"/>
              </a:rPr>
              <a:t>A large percentage of our students are </a:t>
            </a:r>
            <a:r>
              <a:rPr lang="en-US">
                <a:solidFill>
                  <a:srgbClr val="151515"/>
                </a:solidFill>
                <a:latin typeface="Lato"/>
                <a:ea typeface="Lato"/>
                <a:cs typeface="Lato"/>
                <a:sym typeface="Lato"/>
              </a:rPr>
              <a:t>achieving</a:t>
            </a:r>
            <a:r>
              <a:rPr lang="en-US">
                <a:solidFill>
                  <a:srgbClr val="151515"/>
                </a:solidFill>
                <a:latin typeface="Lato"/>
                <a:ea typeface="Lato"/>
                <a:cs typeface="Lato"/>
                <a:sym typeface="Lato"/>
              </a:rPr>
              <a:t> proficient to extending scores in their Language Arts and Math classes.  However, while we are noticing an increase in students achieving the levels above on the provincial graduation assessments, we continue to see bridge the gap in </a:t>
            </a:r>
            <a:r>
              <a:rPr lang="en-US">
                <a:solidFill>
                  <a:srgbClr val="151515"/>
                </a:solidFill>
                <a:latin typeface="Lato"/>
                <a:ea typeface="Lato"/>
                <a:cs typeface="Lato"/>
                <a:sym typeface="Lato"/>
              </a:rPr>
              <a:t>comparison</a:t>
            </a:r>
            <a:r>
              <a:rPr lang="en-US">
                <a:solidFill>
                  <a:srgbClr val="151515"/>
                </a:solidFill>
                <a:latin typeface="Lato"/>
                <a:ea typeface="Lato"/>
                <a:cs typeface="Lato"/>
                <a:sym typeface="Lato"/>
              </a:rPr>
              <a:t> to report card scores.  Specifically, when reviewing assessment results, we noticed a need to focus on task analysis and thinking skills. </a:t>
            </a:r>
            <a:endParaRPr>
              <a:solidFill>
                <a:srgbClr val="151515"/>
              </a:solidFill>
              <a:latin typeface="Lato"/>
              <a:ea typeface="Lato"/>
              <a:cs typeface="Lato"/>
              <a:sym typeface="Lato"/>
            </a:endParaRPr>
          </a:p>
          <a:p>
            <a:pPr indent="0" lvl="0" marL="0" rtl="0" algn="l">
              <a:spcBef>
                <a:spcPts val="0"/>
              </a:spcBef>
              <a:spcAft>
                <a:spcPts val="0"/>
              </a:spcAft>
              <a:buClr>
                <a:srgbClr val="5DBFA0"/>
              </a:buClr>
              <a:buSzPts val="2000"/>
              <a:buFont typeface="Lato Black"/>
              <a:buNone/>
            </a:pPr>
            <a:r>
              <a:t/>
            </a:r>
            <a:endParaRPr sz="1800">
              <a:latin typeface="Lato"/>
              <a:ea typeface="Lato"/>
              <a:cs typeface="Lato"/>
              <a:sym typeface="Lato"/>
            </a:endParaRPr>
          </a:p>
        </p:txBody>
      </p:sp>
      <p:sp>
        <p:nvSpPr>
          <p:cNvPr id="173" name="Google Shape;173;g1288583c4d3_0_13"/>
          <p:cNvSpPr txBox="1"/>
          <p:nvPr/>
        </p:nvSpPr>
        <p:spPr>
          <a:xfrm>
            <a:off x="5044175" y="1565700"/>
            <a:ext cx="3276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5DBFA0"/>
              </a:buClr>
              <a:buSzPts val="2000"/>
              <a:buFont typeface="Lato Black"/>
              <a:buNone/>
            </a:pPr>
            <a:r>
              <a:rPr lang="en-US">
                <a:solidFill>
                  <a:srgbClr val="151515"/>
                </a:solidFill>
                <a:latin typeface="Lato"/>
                <a:ea typeface="Lato"/>
                <a:cs typeface="Lato"/>
                <a:sym typeface="Lato"/>
              </a:rPr>
              <a:t>We will use </a:t>
            </a:r>
            <a:r>
              <a:rPr lang="en-US">
                <a:solidFill>
                  <a:srgbClr val="151515"/>
                </a:solidFill>
                <a:latin typeface="Lato"/>
                <a:ea typeface="Lato"/>
                <a:cs typeface="Lato"/>
                <a:sym typeface="Lato"/>
              </a:rPr>
              <a:t>thinking strategies across the curriculums to focus on tasks that incorporate numeracy and literacy skills while aligning with the provincial graduation assessments.  </a:t>
            </a:r>
            <a:r>
              <a:rPr lang="en-US">
                <a:solidFill>
                  <a:srgbClr val="151515"/>
                </a:solidFill>
                <a:latin typeface="Lato"/>
                <a:ea typeface="Lato"/>
                <a:cs typeface="Lato"/>
                <a:sym typeface="Lato"/>
              </a:rPr>
              <a:t> </a:t>
            </a:r>
            <a:endParaRPr>
              <a:solidFill>
                <a:srgbClr val="151515"/>
              </a:solidFill>
              <a:latin typeface="Lato"/>
              <a:ea typeface="Lato"/>
              <a:cs typeface="Lato"/>
              <a:sym typeface="Lato"/>
            </a:endParaRPr>
          </a:p>
          <a:p>
            <a:pPr indent="0" lvl="0" marL="0" rtl="0" algn="l">
              <a:spcBef>
                <a:spcPts val="0"/>
              </a:spcBef>
              <a:spcAft>
                <a:spcPts val="0"/>
              </a:spcAft>
              <a:buClr>
                <a:srgbClr val="5DBFA0"/>
              </a:buClr>
              <a:buSzPts val="2000"/>
              <a:buFont typeface="Lato Black"/>
              <a:buNone/>
            </a:pPr>
            <a:r>
              <a:t/>
            </a:r>
            <a:endParaRPr>
              <a:solidFill>
                <a:srgbClr val="27A9DC"/>
              </a:solidFill>
              <a:latin typeface="Lato Black"/>
              <a:ea typeface="Lato Black"/>
              <a:cs typeface="Lato Black"/>
              <a:sym typeface="Lato Black"/>
            </a:endParaRPr>
          </a:p>
        </p:txBody>
      </p:sp>
      <p:sp>
        <p:nvSpPr>
          <p:cNvPr id="174" name="Google Shape;174;g1288583c4d3_0_13"/>
          <p:cNvSpPr txBox="1"/>
          <p:nvPr/>
        </p:nvSpPr>
        <p:spPr>
          <a:xfrm>
            <a:off x="8740925" y="1489500"/>
            <a:ext cx="2830500" cy="18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500">
                <a:solidFill>
                  <a:schemeClr val="dk1"/>
                </a:solidFill>
                <a:latin typeface="Lato"/>
                <a:ea typeface="Lato"/>
                <a:cs typeface="Lato"/>
                <a:sym typeface="Lato"/>
              </a:rPr>
              <a:t>To what extent will ongoing thinking challenges lead to an increase in student achievement in numeracy and literacy? </a:t>
            </a:r>
            <a:endParaRPr sz="15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br>
              <a:rPr lang="en-US" sz="1800">
                <a:solidFill>
                  <a:srgbClr val="225572"/>
                </a:solidFill>
                <a:latin typeface="Lato Black"/>
                <a:ea typeface="Lato Black"/>
                <a:cs typeface="Lato Black"/>
                <a:sym typeface="Lato Black"/>
              </a:rPr>
            </a:br>
            <a:r>
              <a:rPr lang="en-US" sz="1800">
                <a:solidFill>
                  <a:srgbClr val="5E5E5E"/>
                </a:solidFill>
                <a:latin typeface="Lato"/>
                <a:ea typeface="Lato"/>
                <a:cs typeface="Lato"/>
                <a:sym typeface="Lato"/>
              </a:rPr>
              <a:t>  </a:t>
            </a:r>
            <a:r>
              <a:rPr lang="en-US" sz="1800">
                <a:solidFill>
                  <a:srgbClr val="5E5E5E"/>
                </a:solidFill>
                <a:latin typeface="Lato Black"/>
                <a:ea typeface="Lato Black"/>
                <a:cs typeface="Lato Black"/>
                <a:sym typeface="Lato Black"/>
              </a:rPr>
              <a:t>  </a:t>
            </a:r>
            <a:endParaRPr/>
          </a:p>
        </p:txBody>
      </p:sp>
      <p:sp>
        <p:nvSpPr>
          <p:cNvPr id="175" name="Google Shape;175;g1288583c4d3_0_13"/>
          <p:cNvSpPr txBox="1"/>
          <p:nvPr/>
        </p:nvSpPr>
        <p:spPr>
          <a:xfrm>
            <a:off x="3764150" y="141700"/>
            <a:ext cx="5592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rgbClr val="225572"/>
                </a:solidFill>
                <a:latin typeface="Lato Black"/>
                <a:ea typeface="Lato Black"/>
                <a:cs typeface="Lato Black"/>
                <a:sym typeface="Lato Black"/>
              </a:rPr>
              <a:t>Growth in Numeracy and Literacy</a:t>
            </a:r>
            <a:endParaRPr sz="2600">
              <a:solidFill>
                <a:srgbClr val="225572"/>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g1288583c4d3_0_8"/>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81" name="Google Shape;181;g1288583c4d3_0_8"/>
          <p:cNvSpPr txBox="1"/>
          <p:nvPr/>
        </p:nvSpPr>
        <p:spPr>
          <a:xfrm>
            <a:off x="-61600" y="2431275"/>
            <a:ext cx="2811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rgbClr val="225572"/>
                </a:solidFill>
              </a:rPr>
              <a:t>Graduation Numeracy 10 Assessment</a:t>
            </a:r>
            <a:endParaRPr sz="100"/>
          </a:p>
        </p:txBody>
      </p:sp>
      <p:pic>
        <p:nvPicPr>
          <p:cNvPr id="182" name="Google Shape;182;g1288583c4d3_0_8"/>
          <p:cNvPicPr preferRelativeResize="0"/>
          <p:nvPr/>
        </p:nvPicPr>
        <p:blipFill>
          <a:blip r:embed="rId4">
            <a:alphaModFix/>
          </a:blip>
          <a:stretch>
            <a:fillRect/>
          </a:stretch>
        </p:blipFill>
        <p:spPr>
          <a:xfrm>
            <a:off x="2974850" y="843675"/>
            <a:ext cx="8591550" cy="501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c73e4d2eb_0_8"/>
          <p:cNvSpPr txBox="1"/>
          <p:nvPr>
            <p:ph type="ctrTitle"/>
          </p:nvPr>
        </p:nvSpPr>
        <p:spPr>
          <a:xfrm>
            <a:off x="234600" y="1882000"/>
            <a:ext cx="3446700" cy="1250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SzPts val="990"/>
              <a:buNone/>
            </a:pPr>
            <a:r>
              <a:rPr b="1" lang="en-US" sz="3500"/>
              <a:t>Report Card Scores in Math</a:t>
            </a:r>
            <a:endParaRPr b="1" sz="3500"/>
          </a:p>
        </p:txBody>
      </p:sp>
      <p:sp>
        <p:nvSpPr>
          <p:cNvPr id="189" name="Google Shape;189;g11c73e4d2eb_0_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0" name="Google Shape;190;g11c73e4d2eb_0_8"/>
          <p:cNvSpPr txBox="1"/>
          <p:nvPr/>
        </p:nvSpPr>
        <p:spPr>
          <a:xfrm>
            <a:off x="915675" y="766150"/>
            <a:ext cx="123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latin typeface="Calibri"/>
                <a:ea typeface="Calibri"/>
                <a:cs typeface="Calibri"/>
                <a:sym typeface="Calibri"/>
              </a:rPr>
              <a:t>Data</a:t>
            </a:r>
            <a:endParaRPr b="1" sz="3000">
              <a:latin typeface="Calibri"/>
              <a:ea typeface="Calibri"/>
              <a:cs typeface="Calibri"/>
              <a:sym typeface="Calibri"/>
            </a:endParaRPr>
          </a:p>
        </p:txBody>
      </p:sp>
      <p:pic>
        <p:nvPicPr>
          <p:cNvPr id="191" name="Google Shape;191;g11c73e4d2eb_0_8"/>
          <p:cNvPicPr preferRelativeResize="0"/>
          <p:nvPr/>
        </p:nvPicPr>
        <p:blipFill>
          <a:blip r:embed="rId3">
            <a:alphaModFix/>
          </a:blip>
          <a:stretch>
            <a:fillRect/>
          </a:stretch>
        </p:blipFill>
        <p:spPr>
          <a:xfrm>
            <a:off x="3557300" y="1257975"/>
            <a:ext cx="8205900" cy="47943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g1288583c4d3_0_80"/>
          <p:cNvPicPr preferRelativeResize="0"/>
          <p:nvPr/>
        </p:nvPicPr>
        <p:blipFill>
          <a:blip r:embed="rId4">
            <a:alphaModFix/>
          </a:blip>
          <a:stretch>
            <a:fillRect/>
          </a:stretch>
        </p:blipFill>
        <p:spPr>
          <a:xfrm>
            <a:off x="661750" y="2895325"/>
            <a:ext cx="5499271" cy="3212989"/>
          </a:xfrm>
          <a:prstGeom prst="rect">
            <a:avLst/>
          </a:prstGeom>
          <a:noFill/>
          <a:ln>
            <a:noFill/>
          </a:ln>
        </p:spPr>
      </p:pic>
      <p:sp>
        <p:nvSpPr>
          <p:cNvPr id="197" name="Google Shape;197;g1288583c4d3_0_80"/>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98" name="Google Shape;198;g1288583c4d3_0_80"/>
          <p:cNvSpPr txBox="1"/>
          <p:nvPr/>
        </p:nvSpPr>
        <p:spPr>
          <a:xfrm>
            <a:off x="8048200" y="3768625"/>
            <a:ext cx="28113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solidFill>
                  <a:srgbClr val="225572"/>
                </a:solidFill>
              </a:rPr>
              <a:t>Graduation </a:t>
            </a:r>
            <a:r>
              <a:rPr b="1" lang="en-US" sz="3500">
                <a:solidFill>
                  <a:srgbClr val="225572"/>
                </a:solidFill>
              </a:rPr>
              <a:t>Literacy</a:t>
            </a:r>
            <a:r>
              <a:rPr b="1" lang="en-US" sz="3500">
                <a:solidFill>
                  <a:srgbClr val="225572"/>
                </a:solidFill>
              </a:rPr>
              <a:t>  10/12 Assessment</a:t>
            </a:r>
            <a:endParaRPr sz="400"/>
          </a:p>
        </p:txBody>
      </p:sp>
      <p:sp>
        <p:nvSpPr>
          <p:cNvPr id="199" name="Google Shape;199;g1288583c4d3_0_80"/>
          <p:cNvSpPr txBox="1"/>
          <p:nvPr/>
        </p:nvSpPr>
        <p:spPr>
          <a:xfrm>
            <a:off x="2131700" y="1079175"/>
            <a:ext cx="3517500" cy="1017000"/>
          </a:xfrm>
          <a:prstGeom prst="rect">
            <a:avLst/>
          </a:prstGeom>
          <a:noFill/>
          <a:ln>
            <a:noFill/>
          </a:ln>
        </p:spPr>
        <p:txBody>
          <a:bodyPr anchorCtr="0" anchor="ctr" bIns="50800" lIns="50800" spcFirstLastPara="1" rIns="50800" wrap="square" tIns="50800">
            <a:spAutoFit/>
          </a:bodyPr>
          <a:lstStyle/>
          <a:p>
            <a:pPr indent="-298450" lvl="0" marL="457200" marR="0" rtl="0" algn="l">
              <a:lnSpc>
                <a:spcPct val="110000"/>
              </a:lnSpc>
              <a:spcBef>
                <a:spcPts val="0"/>
              </a:spcBef>
              <a:spcAft>
                <a:spcPts val="0"/>
              </a:spcAft>
              <a:buClr>
                <a:srgbClr val="225572"/>
              </a:buClr>
              <a:buSzPts val="1100"/>
              <a:buFont typeface="Helvetica Neue"/>
              <a:buChar char="●"/>
            </a:pPr>
            <a:r>
              <a:rPr i="0" lang="en-US" sz="1100" u="none" cap="none" strike="noStrike">
                <a:solidFill>
                  <a:srgbClr val="225572"/>
                </a:solidFill>
                <a:latin typeface="Helvetica Neue"/>
                <a:ea typeface="Helvetica Neue"/>
                <a:cs typeface="Helvetica Neue"/>
                <a:sym typeface="Helvetica Neue"/>
              </a:rPr>
              <a:t>Canadian Achievement Test 4 (CAT4)</a:t>
            </a:r>
            <a:endParaRPr sz="1100">
              <a:solidFill>
                <a:srgbClr val="225572"/>
              </a:solidFill>
              <a:latin typeface="Helvetica Neue"/>
              <a:ea typeface="Helvetica Neue"/>
              <a:cs typeface="Helvetica Neue"/>
              <a:sym typeface="Helvetica Neue"/>
            </a:endParaRPr>
          </a:p>
          <a:p>
            <a:pPr indent="-298450" lvl="0" marL="457200" marR="0" rtl="0" algn="l">
              <a:lnSpc>
                <a:spcPct val="110000"/>
              </a:lnSpc>
              <a:spcBef>
                <a:spcPts val="0"/>
              </a:spcBef>
              <a:spcAft>
                <a:spcPts val="0"/>
              </a:spcAft>
              <a:buClr>
                <a:srgbClr val="225572"/>
              </a:buClr>
              <a:buSzPts val="1100"/>
              <a:buFont typeface="Helvetica Neue"/>
              <a:buChar char="●"/>
            </a:pPr>
            <a:r>
              <a:rPr i="0" lang="en-US" sz="1100" u="none" cap="none" strike="noStrike">
                <a:solidFill>
                  <a:srgbClr val="225572"/>
                </a:solidFill>
                <a:latin typeface="Helvetica Neue"/>
                <a:ea typeface="Helvetica Neue"/>
                <a:cs typeface="Helvetica Neue"/>
                <a:sym typeface="Helvetica Neue"/>
              </a:rPr>
              <a:t>District Wide Write 8 (DWW)</a:t>
            </a:r>
            <a:endParaRPr sz="1100">
              <a:solidFill>
                <a:srgbClr val="225572"/>
              </a:solidFill>
              <a:latin typeface="Helvetica Neue"/>
              <a:ea typeface="Helvetica Neue"/>
              <a:cs typeface="Helvetica Neue"/>
              <a:sym typeface="Helvetica Neue"/>
            </a:endParaRPr>
          </a:p>
          <a:p>
            <a:pPr indent="-298450" lvl="0" marL="457200" marR="0" rtl="0" algn="l">
              <a:lnSpc>
                <a:spcPct val="110000"/>
              </a:lnSpc>
              <a:spcBef>
                <a:spcPts val="0"/>
              </a:spcBef>
              <a:spcAft>
                <a:spcPts val="0"/>
              </a:spcAft>
              <a:buClr>
                <a:srgbClr val="225572"/>
              </a:buClr>
              <a:buSzPts val="1100"/>
              <a:buFont typeface="Helvetica Neue"/>
              <a:buChar char="●"/>
            </a:pPr>
            <a:r>
              <a:rPr i="0" lang="en-US" sz="1100" u="none" cap="none" strike="noStrike">
                <a:solidFill>
                  <a:srgbClr val="225572"/>
                </a:solidFill>
                <a:latin typeface="Helvetica Neue"/>
                <a:ea typeface="Helvetica Neue"/>
                <a:cs typeface="Helvetica Neue"/>
                <a:sym typeface="Helvetica Neue"/>
              </a:rPr>
              <a:t>Foundations and Skills Assessment 7 (FSA)</a:t>
            </a:r>
            <a:endParaRPr sz="1100">
              <a:solidFill>
                <a:srgbClr val="225572"/>
              </a:solidFill>
              <a:latin typeface="Helvetica Neue"/>
              <a:ea typeface="Helvetica Neue"/>
              <a:cs typeface="Helvetica Neue"/>
              <a:sym typeface="Helvetica Neue"/>
            </a:endParaRPr>
          </a:p>
          <a:p>
            <a:pPr indent="-298450" lvl="0" marL="457200" marR="0" rtl="0" algn="l">
              <a:lnSpc>
                <a:spcPct val="110000"/>
              </a:lnSpc>
              <a:spcBef>
                <a:spcPts val="0"/>
              </a:spcBef>
              <a:spcAft>
                <a:spcPts val="0"/>
              </a:spcAft>
              <a:buClr>
                <a:srgbClr val="225572"/>
              </a:buClr>
              <a:buSzPts val="1100"/>
              <a:buFont typeface="Helvetica Neue"/>
              <a:buChar char="●"/>
            </a:pPr>
            <a:r>
              <a:rPr i="0" lang="en-US" sz="1100" u="none" cap="none" strike="noStrike">
                <a:solidFill>
                  <a:srgbClr val="225572"/>
                </a:solidFill>
                <a:latin typeface="Helvetica Neue"/>
                <a:ea typeface="Helvetica Neue"/>
                <a:cs typeface="Helvetica Neue"/>
                <a:sym typeface="Helvetica Neue"/>
              </a:rPr>
              <a:t>Graduation Literacy Assessment 10 and 12</a:t>
            </a:r>
            <a:endParaRPr sz="1100">
              <a:solidFill>
                <a:srgbClr val="225572"/>
              </a:solidFill>
              <a:latin typeface="Helvetica Neue"/>
              <a:ea typeface="Helvetica Neue"/>
              <a:cs typeface="Helvetica Neue"/>
              <a:sym typeface="Helvetica Neue"/>
            </a:endParaRPr>
          </a:p>
          <a:p>
            <a:pPr indent="-298450" lvl="0" marL="457200" marR="0" rtl="0" algn="l">
              <a:lnSpc>
                <a:spcPct val="110000"/>
              </a:lnSpc>
              <a:spcBef>
                <a:spcPts val="0"/>
              </a:spcBef>
              <a:spcAft>
                <a:spcPts val="0"/>
              </a:spcAft>
              <a:buClr>
                <a:srgbClr val="225572"/>
              </a:buClr>
              <a:buSzPts val="1100"/>
              <a:buFont typeface="Helvetica Neue"/>
              <a:buChar char="●"/>
            </a:pPr>
            <a:r>
              <a:rPr lang="en-US" sz="1100">
                <a:solidFill>
                  <a:srgbClr val="225572"/>
                </a:solidFill>
                <a:latin typeface="Helvetica Neue"/>
                <a:ea typeface="Helvetica Neue"/>
                <a:cs typeface="Helvetica Neue"/>
                <a:sym typeface="Helvetica Neue"/>
              </a:rPr>
              <a:t>Report Card Data</a:t>
            </a:r>
            <a:endParaRPr sz="1100">
              <a:solidFill>
                <a:srgbClr val="225572"/>
              </a:solidFill>
              <a:latin typeface="Helvetica Neue"/>
              <a:ea typeface="Helvetica Neue"/>
              <a:cs typeface="Helvetica Neue"/>
              <a:sym typeface="Helvetica Neue"/>
            </a:endParaRPr>
          </a:p>
        </p:txBody>
      </p:sp>
      <p:pic>
        <p:nvPicPr>
          <p:cNvPr id="200" name="Google Shape;200;g1288583c4d3_0_80"/>
          <p:cNvPicPr preferRelativeResize="0"/>
          <p:nvPr/>
        </p:nvPicPr>
        <p:blipFill>
          <a:blip r:embed="rId5">
            <a:alphaModFix/>
          </a:blip>
          <a:stretch>
            <a:fillRect/>
          </a:stretch>
        </p:blipFill>
        <p:spPr>
          <a:xfrm>
            <a:off x="6313421" y="152400"/>
            <a:ext cx="5726180" cy="33455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g1288583c4d3_0_63"/>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pic>
        <p:nvPicPr>
          <p:cNvPr id="206" name="Google Shape;206;g1288583c4d3_0_63"/>
          <p:cNvPicPr preferRelativeResize="0"/>
          <p:nvPr/>
        </p:nvPicPr>
        <p:blipFill rotWithShape="1">
          <a:blip r:embed="rId4">
            <a:alphaModFix/>
          </a:blip>
          <a:srcRect b="0" l="26015" r="26144" t="0"/>
          <a:stretch/>
        </p:blipFill>
        <p:spPr>
          <a:xfrm>
            <a:off x="398475" y="591975"/>
            <a:ext cx="2599428" cy="2516775"/>
          </a:xfrm>
          <a:prstGeom prst="rect">
            <a:avLst/>
          </a:prstGeom>
          <a:noFill/>
          <a:ln>
            <a:noFill/>
          </a:ln>
        </p:spPr>
      </p:pic>
      <p:pic>
        <p:nvPicPr>
          <p:cNvPr id="207" name="Google Shape;207;g1288583c4d3_0_63"/>
          <p:cNvPicPr preferRelativeResize="0"/>
          <p:nvPr/>
        </p:nvPicPr>
        <p:blipFill rotWithShape="1">
          <a:blip r:embed="rId5">
            <a:alphaModFix/>
          </a:blip>
          <a:srcRect b="0" l="25379" r="17995" t="0"/>
          <a:stretch/>
        </p:blipFill>
        <p:spPr>
          <a:xfrm>
            <a:off x="278924" y="3423039"/>
            <a:ext cx="2995025" cy="2449800"/>
          </a:xfrm>
          <a:prstGeom prst="rect">
            <a:avLst/>
          </a:prstGeom>
          <a:noFill/>
          <a:ln>
            <a:noFill/>
          </a:ln>
        </p:spPr>
      </p:pic>
      <p:pic>
        <p:nvPicPr>
          <p:cNvPr id="208" name="Google Shape;208;g1288583c4d3_0_63"/>
          <p:cNvPicPr preferRelativeResize="0"/>
          <p:nvPr/>
        </p:nvPicPr>
        <p:blipFill rotWithShape="1">
          <a:blip r:embed="rId6">
            <a:alphaModFix/>
          </a:blip>
          <a:srcRect b="0" l="21036" r="0" t="0"/>
          <a:stretch/>
        </p:blipFill>
        <p:spPr>
          <a:xfrm>
            <a:off x="4058675" y="584600"/>
            <a:ext cx="3421327" cy="2531525"/>
          </a:xfrm>
          <a:prstGeom prst="rect">
            <a:avLst/>
          </a:prstGeom>
          <a:noFill/>
          <a:ln>
            <a:noFill/>
          </a:ln>
        </p:spPr>
      </p:pic>
      <p:pic>
        <p:nvPicPr>
          <p:cNvPr id="209" name="Google Shape;209;g1288583c4d3_0_63"/>
          <p:cNvPicPr preferRelativeResize="0"/>
          <p:nvPr/>
        </p:nvPicPr>
        <p:blipFill rotWithShape="1">
          <a:blip r:embed="rId7">
            <a:alphaModFix/>
          </a:blip>
          <a:srcRect b="0" l="19257" r="0" t="0"/>
          <a:stretch/>
        </p:blipFill>
        <p:spPr>
          <a:xfrm>
            <a:off x="7898625" y="591975"/>
            <a:ext cx="3357170" cy="2516775"/>
          </a:xfrm>
          <a:prstGeom prst="rect">
            <a:avLst/>
          </a:prstGeom>
          <a:noFill/>
          <a:ln>
            <a:noFill/>
          </a:ln>
        </p:spPr>
      </p:pic>
      <p:pic>
        <p:nvPicPr>
          <p:cNvPr id="210" name="Google Shape;210;g1288583c4d3_0_63"/>
          <p:cNvPicPr preferRelativeResize="0"/>
          <p:nvPr/>
        </p:nvPicPr>
        <p:blipFill rotWithShape="1">
          <a:blip r:embed="rId8">
            <a:alphaModFix/>
          </a:blip>
          <a:srcRect b="0" l="19061" r="0" t="0"/>
          <a:stretch/>
        </p:blipFill>
        <p:spPr>
          <a:xfrm>
            <a:off x="4013100" y="3382175"/>
            <a:ext cx="3512475" cy="2531525"/>
          </a:xfrm>
          <a:prstGeom prst="rect">
            <a:avLst/>
          </a:prstGeom>
          <a:noFill/>
          <a:ln>
            <a:noFill/>
          </a:ln>
        </p:spPr>
      </p:pic>
      <p:pic>
        <p:nvPicPr>
          <p:cNvPr id="211" name="Google Shape;211;g1288583c4d3_0_63"/>
          <p:cNvPicPr preferRelativeResize="0"/>
          <p:nvPr/>
        </p:nvPicPr>
        <p:blipFill rotWithShape="1">
          <a:blip r:embed="rId9">
            <a:alphaModFix/>
          </a:blip>
          <a:srcRect b="0" l="18586" r="0" t="0"/>
          <a:stretch/>
        </p:blipFill>
        <p:spPr>
          <a:xfrm>
            <a:off x="7820975" y="3389550"/>
            <a:ext cx="3512475" cy="25167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g1288583c4d3_0_20"/>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17" name="Google Shape;217;g1288583c4d3_0_20"/>
          <p:cNvSpPr txBox="1"/>
          <p:nvPr/>
        </p:nvSpPr>
        <p:spPr>
          <a:xfrm>
            <a:off x="1861700" y="3965125"/>
            <a:ext cx="15417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300"/>
              <a:buFont typeface="Lato"/>
              <a:buNone/>
            </a:pPr>
            <a:r>
              <a:rPr b="0" i="0" lang="en-US" sz="1000" u="none" cap="none" strike="noStrike">
                <a:solidFill>
                  <a:srgbClr val="FFFFFF"/>
                </a:solidFill>
                <a:latin typeface="Lato"/>
                <a:ea typeface="Lato"/>
                <a:cs typeface="Lato"/>
                <a:sym typeface="Lato"/>
              </a:rPr>
              <a:t>Grade 8 Numeracy Assessment</a:t>
            </a:r>
            <a:endParaRPr b="0" i="0" sz="1000" u="none" cap="none" strike="noStrike">
              <a:solidFill>
                <a:srgbClr val="FFFFFF"/>
              </a:solidFill>
              <a:latin typeface="Lato"/>
              <a:ea typeface="Lato"/>
              <a:cs typeface="Lato"/>
              <a:sym typeface="Lato"/>
            </a:endParaRPr>
          </a:p>
          <a:p>
            <a:pPr indent="0" lvl="0" marL="0" rtl="0" algn="ctr">
              <a:spcBef>
                <a:spcPts val="0"/>
              </a:spcBef>
              <a:spcAft>
                <a:spcPts val="0"/>
              </a:spcAft>
              <a:buClr>
                <a:srgbClr val="FFFFFF"/>
              </a:buClr>
              <a:buSzPts val="1300"/>
              <a:buFont typeface="Lato"/>
              <a:buNone/>
            </a:pPr>
            <a:r>
              <a:rPr lang="en-US" sz="1000">
                <a:solidFill>
                  <a:srgbClr val="FFFFFF"/>
                </a:solidFill>
                <a:latin typeface="Lato"/>
                <a:ea typeface="Lato"/>
                <a:cs typeface="Lato"/>
                <a:sym typeface="Lato"/>
              </a:rPr>
              <a:t>Graduation 9 Numeracy Assessment  </a:t>
            </a:r>
            <a:endParaRPr sz="1000">
              <a:solidFill>
                <a:srgbClr val="FFFFFF"/>
              </a:solidFill>
              <a:latin typeface="Lato"/>
              <a:ea typeface="Lato"/>
              <a:cs typeface="Lato"/>
              <a:sym typeface="Lato"/>
            </a:endParaRPr>
          </a:p>
          <a:p>
            <a:pPr indent="0" lvl="0" marL="0" rtl="0" algn="ctr">
              <a:spcBef>
                <a:spcPts val="0"/>
              </a:spcBef>
              <a:spcAft>
                <a:spcPts val="0"/>
              </a:spcAft>
              <a:buClr>
                <a:srgbClr val="FFFFFF"/>
              </a:buClr>
              <a:buSzPts val="1300"/>
              <a:buFont typeface="Lato"/>
              <a:buNone/>
            </a:pPr>
            <a:r>
              <a:rPr lang="en-US" sz="1000">
                <a:solidFill>
                  <a:srgbClr val="FFFFFF"/>
                </a:solidFill>
                <a:latin typeface="Lato"/>
                <a:ea typeface="Lato"/>
                <a:cs typeface="Lato"/>
                <a:sym typeface="Lato"/>
              </a:rPr>
              <a:t>Graduation Numeracy Assessment 10</a:t>
            </a:r>
            <a:endParaRPr sz="1000">
              <a:solidFill>
                <a:srgbClr val="FFFFFF"/>
              </a:solidFill>
              <a:latin typeface="Lato"/>
              <a:ea typeface="Lato"/>
              <a:cs typeface="Lato"/>
              <a:sym typeface="Lato"/>
            </a:endParaRPr>
          </a:p>
          <a:p>
            <a:pPr indent="0" lvl="0" marL="0" rtl="0" algn="ctr">
              <a:spcBef>
                <a:spcPts val="0"/>
              </a:spcBef>
              <a:spcAft>
                <a:spcPts val="0"/>
              </a:spcAft>
              <a:buClr>
                <a:srgbClr val="FFFFFF"/>
              </a:buClr>
              <a:buSzPts val="1300"/>
              <a:buFont typeface="Lato"/>
              <a:buNone/>
            </a:pPr>
            <a:r>
              <a:rPr lang="en-US" sz="1000">
                <a:solidFill>
                  <a:srgbClr val="FFFFFF"/>
                </a:solidFill>
                <a:latin typeface="Lato"/>
                <a:ea typeface="Lato"/>
                <a:cs typeface="Lato"/>
                <a:sym typeface="Lato"/>
              </a:rPr>
              <a:t>Report cards</a:t>
            </a:r>
            <a:endParaRPr sz="1000"/>
          </a:p>
          <a:p>
            <a:pPr indent="0" lvl="0" marL="0" marR="0" rtl="0" algn="ctr">
              <a:lnSpc>
                <a:spcPct val="100000"/>
              </a:lnSpc>
              <a:spcBef>
                <a:spcPts val="0"/>
              </a:spcBef>
              <a:spcAft>
                <a:spcPts val="0"/>
              </a:spcAft>
              <a:buClr>
                <a:srgbClr val="FFFFFF"/>
              </a:buClr>
              <a:buSzPts val="1300"/>
              <a:buFont typeface="Lato"/>
              <a:buNone/>
            </a:pPr>
            <a:r>
              <a:t/>
            </a:r>
            <a:endParaRPr sz="10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t/>
            </a:r>
            <a:endParaRPr b="0" i="0" sz="1000" u="none" cap="none" strike="noStrike">
              <a:solidFill>
                <a:srgbClr val="000000"/>
              </a:solidFill>
              <a:latin typeface="Arial"/>
              <a:ea typeface="Arial"/>
              <a:cs typeface="Arial"/>
              <a:sym typeface="Arial"/>
            </a:endParaRPr>
          </a:p>
        </p:txBody>
      </p:sp>
      <p:sp>
        <p:nvSpPr>
          <p:cNvPr id="218" name="Google Shape;218;g1288583c4d3_0_20"/>
          <p:cNvSpPr txBox="1"/>
          <p:nvPr/>
        </p:nvSpPr>
        <p:spPr>
          <a:xfrm>
            <a:off x="7011700" y="3968450"/>
            <a:ext cx="1708200" cy="1857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600"/>
              <a:buFont typeface="Lato Black"/>
              <a:buNone/>
            </a:pPr>
            <a:r>
              <a:rPr b="0" i="0" lang="en-US" sz="1100" u="none" cap="none" strike="noStrike">
                <a:solidFill>
                  <a:srgbClr val="FFFFFF"/>
                </a:solidFill>
                <a:latin typeface="Lato"/>
                <a:ea typeface="Lato"/>
                <a:cs typeface="Lato"/>
                <a:sym typeface="Lato"/>
              </a:rPr>
              <a:t>Collaborative time</a:t>
            </a:r>
            <a:r>
              <a:rPr lang="en-US" sz="1100">
                <a:solidFill>
                  <a:srgbClr val="FFFFFF"/>
                </a:solidFill>
                <a:latin typeface="Lato"/>
                <a:ea typeface="Lato"/>
                <a:cs typeface="Lato"/>
                <a:sym typeface="Lato"/>
              </a:rPr>
              <a:t>-</a:t>
            </a:r>
            <a:endParaRPr sz="11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create  numeracy tasks</a:t>
            </a:r>
            <a:endParaRPr sz="11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Numeracy team meetings including District VP of Numeracy </a:t>
            </a:r>
            <a:endParaRPr sz="11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Anchor marking</a:t>
            </a:r>
            <a:r>
              <a:rPr b="0" i="0" lang="en-US" sz="1100" u="none" cap="none" strike="noStrike">
                <a:solidFill>
                  <a:srgbClr val="FFFFFF"/>
                </a:solidFill>
                <a:latin typeface="Lato"/>
                <a:ea typeface="Lato"/>
                <a:cs typeface="Lato"/>
                <a:sym typeface="Lato"/>
              </a:rPr>
              <a:t> of junior assessments</a:t>
            </a:r>
            <a:endParaRPr b="0" i="0" sz="11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Student samples review- all staff</a:t>
            </a:r>
            <a:endParaRPr sz="11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t/>
            </a:r>
            <a:endParaRPr sz="1500">
              <a:solidFill>
                <a:srgbClr val="FFFFFF"/>
              </a:solidFill>
              <a:latin typeface="Lato"/>
              <a:ea typeface="Lato"/>
              <a:cs typeface="Lato"/>
              <a:sym typeface="Lato"/>
            </a:endParaRPr>
          </a:p>
        </p:txBody>
      </p:sp>
      <p:sp>
        <p:nvSpPr>
          <p:cNvPr id="219" name="Google Shape;219;g1288583c4d3_0_20"/>
          <p:cNvSpPr txBox="1"/>
          <p:nvPr/>
        </p:nvSpPr>
        <p:spPr>
          <a:xfrm>
            <a:off x="8804125" y="3965125"/>
            <a:ext cx="1541700" cy="17187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600"/>
              <a:buFont typeface="Lato Black"/>
              <a:buNone/>
            </a:pPr>
            <a:r>
              <a:rPr b="0" i="0" lang="en-US" sz="1200" u="none" cap="none" strike="noStrike">
                <a:solidFill>
                  <a:srgbClr val="FFFFFF"/>
                </a:solidFill>
                <a:latin typeface="Lato"/>
                <a:ea typeface="Lato"/>
                <a:cs typeface="Lato"/>
                <a:sym typeface="Lato"/>
              </a:rPr>
              <a:t>Staff and Department Meetings</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b="0" i="0" lang="en-US" sz="1200" u="none" cap="none" strike="noStrike">
                <a:solidFill>
                  <a:srgbClr val="FFFFFF"/>
                </a:solidFill>
                <a:latin typeface="Lato"/>
                <a:ea typeface="Lato"/>
                <a:cs typeface="Lato"/>
                <a:sym typeface="Lato"/>
              </a:rPr>
              <a:t>Collaborative time</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b="0" i="0" lang="en-US" sz="1200" u="none" cap="none" strike="noStrike">
                <a:solidFill>
                  <a:srgbClr val="FFFFFF"/>
                </a:solidFill>
                <a:latin typeface="Lato"/>
                <a:ea typeface="Lato"/>
                <a:cs typeface="Lato"/>
                <a:sym typeface="Lato"/>
              </a:rPr>
              <a:t>Observation time</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District Vice-Principal of Numeracy</a:t>
            </a:r>
            <a:endParaRPr sz="11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lang="en-US" sz="1100">
                <a:solidFill>
                  <a:srgbClr val="FFFFFF"/>
                </a:solidFill>
                <a:latin typeface="Lato"/>
                <a:ea typeface="Lato"/>
                <a:cs typeface="Lato"/>
                <a:sym typeface="Lato"/>
              </a:rPr>
              <a:t>Monthly challenges</a:t>
            </a:r>
            <a:br>
              <a:rPr b="0" i="0" lang="en-US" sz="1100" u="none" cap="none" strike="noStrike">
                <a:solidFill>
                  <a:srgbClr val="FFFFFF"/>
                </a:solidFill>
                <a:latin typeface="Lato"/>
                <a:ea typeface="Lato"/>
                <a:cs typeface="Lato"/>
                <a:sym typeface="Lato"/>
              </a:rPr>
            </a:br>
            <a:endParaRPr b="0" i="0" sz="1200" u="none" cap="none" strike="noStrike">
              <a:solidFill>
                <a:srgbClr val="000000"/>
              </a:solidFill>
              <a:latin typeface="Arial"/>
              <a:ea typeface="Arial"/>
              <a:cs typeface="Arial"/>
              <a:sym typeface="Arial"/>
            </a:endParaRPr>
          </a:p>
        </p:txBody>
      </p:sp>
      <p:sp>
        <p:nvSpPr>
          <p:cNvPr id="220" name="Google Shape;220;g1288583c4d3_0_20"/>
          <p:cNvSpPr txBox="1"/>
          <p:nvPr/>
        </p:nvSpPr>
        <p:spPr>
          <a:xfrm>
            <a:off x="3533323" y="3965118"/>
            <a:ext cx="1708200" cy="1334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3400"/>
              <a:buFont typeface="Lato Black"/>
              <a:buNone/>
            </a:pPr>
            <a:r>
              <a:rPr lang="en-US" sz="1600">
                <a:solidFill>
                  <a:srgbClr val="FFFFFF"/>
                </a:solidFill>
                <a:latin typeface="Lato Black"/>
                <a:ea typeface="Lato Black"/>
                <a:cs typeface="Lato Black"/>
                <a:sym typeface="Lato Black"/>
              </a:rPr>
              <a:t>60</a:t>
            </a:r>
            <a:r>
              <a:rPr b="0" i="0" lang="en-US" sz="1600" u="none" cap="none" strike="noStrike">
                <a:solidFill>
                  <a:srgbClr val="FFFFFF"/>
                </a:solidFill>
                <a:latin typeface="Lato Black"/>
                <a:ea typeface="Lato Black"/>
                <a:cs typeface="Lato Black"/>
                <a:sym typeface="Lato Black"/>
              </a:rPr>
              <a:t>% P</a:t>
            </a:r>
            <a:r>
              <a:rPr lang="en-US" sz="1600">
                <a:solidFill>
                  <a:srgbClr val="FFFFFF"/>
                </a:solidFill>
                <a:latin typeface="Lato Black"/>
                <a:ea typeface="Lato Black"/>
                <a:cs typeface="Lato Black"/>
                <a:sym typeface="Lato Black"/>
              </a:rPr>
              <a:t>roficient </a:t>
            </a:r>
            <a:endParaRPr sz="1600">
              <a:solidFill>
                <a:srgbClr val="FFFFFF"/>
              </a:solidFill>
              <a:latin typeface="Lato Black"/>
              <a:ea typeface="Lato Black"/>
              <a:cs typeface="Lato Black"/>
              <a:sym typeface="Lato Black"/>
            </a:endParaRPr>
          </a:p>
          <a:p>
            <a:pPr indent="0" lvl="0" marL="0" marR="0" rtl="0" algn="ctr">
              <a:lnSpc>
                <a:spcPct val="100000"/>
              </a:lnSpc>
              <a:spcBef>
                <a:spcPts val="0"/>
              </a:spcBef>
              <a:spcAft>
                <a:spcPts val="0"/>
              </a:spcAft>
              <a:buClr>
                <a:srgbClr val="FFFFFF"/>
              </a:buClr>
              <a:buSzPts val="3400"/>
              <a:buFont typeface="Lato Black"/>
              <a:buNone/>
            </a:pPr>
            <a:r>
              <a:rPr lang="en-US" sz="1600">
                <a:solidFill>
                  <a:srgbClr val="FFFFFF"/>
                </a:solidFill>
                <a:latin typeface="Lato Black"/>
                <a:ea typeface="Lato Black"/>
                <a:cs typeface="Lato Black"/>
                <a:sym typeface="Lato Black"/>
              </a:rPr>
              <a:t>to Extending on the GNA 10</a:t>
            </a:r>
            <a:endParaRPr sz="1600">
              <a:solidFill>
                <a:srgbClr val="FFFFFF"/>
              </a:solidFill>
              <a:latin typeface="Lato Black"/>
              <a:ea typeface="Lato Black"/>
              <a:cs typeface="Lato Black"/>
              <a:sym typeface="Lato Black"/>
            </a:endParaRPr>
          </a:p>
          <a:p>
            <a:pPr indent="0" lvl="0" marL="0" marR="0" rtl="0" algn="ctr">
              <a:lnSpc>
                <a:spcPct val="100000"/>
              </a:lnSpc>
              <a:spcBef>
                <a:spcPts val="0"/>
              </a:spcBef>
              <a:spcAft>
                <a:spcPts val="0"/>
              </a:spcAft>
              <a:buClr>
                <a:srgbClr val="FFFFFF"/>
              </a:buClr>
              <a:buSzPts val="3400"/>
              <a:buFont typeface="Lato Black"/>
              <a:buNone/>
            </a:pPr>
            <a:r>
              <a:t/>
            </a:r>
            <a:endParaRPr sz="1600">
              <a:solidFill>
                <a:srgbClr val="FFFFFF"/>
              </a:solidFill>
              <a:latin typeface="Lato Black"/>
              <a:ea typeface="Lato Black"/>
              <a:cs typeface="Lato Black"/>
              <a:sym typeface="Lato Black"/>
            </a:endParaRPr>
          </a:p>
          <a:p>
            <a:pPr indent="0" lvl="0" marL="0" rtl="0" algn="ctr">
              <a:spcBef>
                <a:spcPts val="0"/>
              </a:spcBef>
              <a:spcAft>
                <a:spcPts val="0"/>
              </a:spcAft>
              <a:buClr>
                <a:schemeClr val="lt1"/>
              </a:buClr>
              <a:buSzPts val="3400"/>
              <a:buFont typeface="Lato Black"/>
              <a:buNone/>
            </a:pPr>
            <a:r>
              <a:t/>
            </a:r>
            <a:endParaRPr sz="1600">
              <a:solidFill>
                <a:srgbClr val="FFFFFF"/>
              </a:solidFill>
              <a:latin typeface="Lato Black"/>
              <a:ea typeface="Lato Black"/>
              <a:cs typeface="Lato Black"/>
              <a:sym typeface="Lato Black"/>
            </a:endParaRPr>
          </a:p>
        </p:txBody>
      </p:sp>
      <p:sp>
        <p:nvSpPr>
          <p:cNvPr id="221" name="Google Shape;221;g1288583c4d3_0_20"/>
          <p:cNvSpPr txBox="1"/>
          <p:nvPr/>
        </p:nvSpPr>
        <p:spPr>
          <a:xfrm>
            <a:off x="5495213" y="3954925"/>
            <a:ext cx="1217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September, January, and June Staff Meetings</a:t>
            </a:r>
            <a:endParaRPr>
              <a:solidFill>
                <a:schemeClr val="lt1"/>
              </a:solidFill>
              <a:latin typeface="Calibri"/>
              <a:ea typeface="Calibri"/>
              <a:cs typeface="Calibri"/>
              <a:sym typeface="Calibri"/>
            </a:endParaRPr>
          </a:p>
        </p:txBody>
      </p:sp>
      <p:sp>
        <p:nvSpPr>
          <p:cNvPr id="222" name="Google Shape;222;g1288583c4d3_0_20"/>
          <p:cNvSpPr txBox="1"/>
          <p:nvPr/>
        </p:nvSpPr>
        <p:spPr>
          <a:xfrm>
            <a:off x="9518450" y="368350"/>
            <a:ext cx="24204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3500">
                <a:latin typeface="Calibri"/>
                <a:ea typeface="Calibri"/>
                <a:cs typeface="Calibri"/>
                <a:sym typeface="Calibri"/>
              </a:rPr>
              <a:t>Numeracy</a:t>
            </a:r>
            <a:endParaRPr b="1" i="1" sz="35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g1288583c4d3_0_112"/>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28" name="Google Shape;228;g1288583c4d3_0_112"/>
          <p:cNvSpPr txBox="1"/>
          <p:nvPr/>
        </p:nvSpPr>
        <p:spPr>
          <a:xfrm>
            <a:off x="3630800" y="4015850"/>
            <a:ext cx="1360800" cy="2211300"/>
          </a:xfrm>
          <a:prstGeom prst="rect">
            <a:avLst/>
          </a:prstGeom>
          <a:noFill/>
          <a:ln>
            <a:noFill/>
          </a:ln>
        </p:spPr>
        <p:txBody>
          <a:bodyPr anchorCtr="0" anchor="ctr" bIns="50800" lIns="50800" spcFirstLastPara="1" rIns="50800" wrap="square" tIns="50800">
            <a:spAutoFit/>
          </a:bodyPr>
          <a:lstStyle/>
          <a:p>
            <a:pPr indent="0" lvl="0" marL="0" rtl="0" algn="ctr">
              <a:spcBef>
                <a:spcPts val="0"/>
              </a:spcBef>
              <a:spcAft>
                <a:spcPts val="0"/>
              </a:spcAft>
              <a:buClr>
                <a:schemeClr val="lt1"/>
              </a:buClr>
              <a:buSzPts val="3400"/>
              <a:buFont typeface="Lato Black"/>
              <a:buNone/>
            </a:pPr>
            <a:r>
              <a:rPr lang="en-US" sz="1600">
                <a:solidFill>
                  <a:schemeClr val="lt1"/>
                </a:solidFill>
                <a:latin typeface="Lato Black"/>
                <a:ea typeface="Lato Black"/>
                <a:cs typeface="Lato Black"/>
                <a:sym typeface="Lato Black"/>
              </a:rPr>
              <a:t>8</a:t>
            </a:r>
            <a:r>
              <a:rPr lang="en-US" sz="1600">
                <a:solidFill>
                  <a:schemeClr val="lt1"/>
                </a:solidFill>
                <a:latin typeface="Lato Black"/>
                <a:ea typeface="Lato Black"/>
                <a:cs typeface="Lato Black"/>
                <a:sym typeface="Lato Black"/>
              </a:rPr>
              <a:t>0% Proficient to Extending in the GLA 10 and …. for GLA 12</a:t>
            </a:r>
            <a:endParaRPr sz="100">
              <a:solidFill>
                <a:schemeClr val="dk1"/>
              </a:solidFill>
            </a:endParaRPr>
          </a:p>
          <a:p>
            <a:pPr indent="0" lvl="0" marL="0" marR="0" rtl="0" algn="ctr">
              <a:lnSpc>
                <a:spcPct val="100000"/>
              </a:lnSpc>
              <a:spcBef>
                <a:spcPts val="0"/>
              </a:spcBef>
              <a:spcAft>
                <a:spcPts val="0"/>
              </a:spcAft>
              <a:buClr>
                <a:srgbClr val="FFFFFF"/>
              </a:buClr>
              <a:buSzPts val="3400"/>
              <a:buFont typeface="Lato Black"/>
              <a:buNone/>
            </a:pPr>
            <a:r>
              <a:t/>
            </a:r>
            <a:endParaRPr sz="2700">
              <a:solidFill>
                <a:srgbClr val="FFFFFF"/>
              </a:solidFill>
              <a:latin typeface="Lato Black"/>
              <a:ea typeface="Lato Black"/>
              <a:cs typeface="Lato Black"/>
              <a:sym typeface="Lato Black"/>
            </a:endParaRPr>
          </a:p>
          <a:p>
            <a:pPr indent="0" lvl="0" marL="0" marR="0" rtl="0" algn="ctr">
              <a:lnSpc>
                <a:spcPct val="100000"/>
              </a:lnSpc>
              <a:spcBef>
                <a:spcPts val="0"/>
              </a:spcBef>
              <a:spcAft>
                <a:spcPts val="0"/>
              </a:spcAft>
              <a:buClr>
                <a:srgbClr val="FFFFFF"/>
              </a:buClr>
              <a:buSzPts val="3400"/>
              <a:buFont typeface="Lato Black"/>
              <a:buNone/>
            </a:pPr>
            <a:r>
              <a:t/>
            </a:r>
            <a:endParaRPr b="0" i="0" sz="1400" u="none" cap="none" strike="noStrike">
              <a:solidFill>
                <a:srgbClr val="000000"/>
              </a:solidFill>
              <a:latin typeface="Arial"/>
              <a:ea typeface="Arial"/>
              <a:cs typeface="Arial"/>
              <a:sym typeface="Arial"/>
            </a:endParaRPr>
          </a:p>
        </p:txBody>
      </p:sp>
      <p:sp>
        <p:nvSpPr>
          <p:cNvPr id="229" name="Google Shape;229;g1288583c4d3_0_112"/>
          <p:cNvSpPr txBox="1"/>
          <p:nvPr/>
        </p:nvSpPr>
        <p:spPr>
          <a:xfrm>
            <a:off x="1629188" y="4015848"/>
            <a:ext cx="1849200" cy="110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300"/>
              <a:buFont typeface="Lato"/>
              <a:buNone/>
            </a:pPr>
            <a:r>
              <a:rPr b="0" i="0" lang="en-US" sz="1300" u="none" cap="none" strike="noStrike">
                <a:solidFill>
                  <a:srgbClr val="FFFFFF"/>
                </a:solidFill>
                <a:latin typeface="Lato"/>
                <a:ea typeface="Lato"/>
                <a:cs typeface="Lato"/>
                <a:sym typeface="Lato"/>
              </a:rPr>
              <a:t>DWW/CAT4/GLA 10 and 12</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rPr lang="en-US" sz="1300">
                <a:solidFill>
                  <a:srgbClr val="FFFFFF"/>
                </a:solidFill>
                <a:latin typeface="Lato"/>
                <a:ea typeface="Lato"/>
                <a:cs typeface="Lato"/>
                <a:sym typeface="Lato"/>
              </a:rPr>
              <a:t>Ongoing monthly </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rPr lang="en-US" sz="1300">
                <a:solidFill>
                  <a:srgbClr val="FFFFFF"/>
                </a:solidFill>
                <a:latin typeface="Lato"/>
                <a:ea typeface="Lato"/>
                <a:cs typeface="Lato"/>
                <a:sym typeface="Lato"/>
              </a:rPr>
              <a:t> staff meetings </a:t>
            </a:r>
            <a:endParaRPr sz="1300">
              <a:solidFill>
                <a:srgbClr val="FFFFFF"/>
              </a:solidFill>
              <a:latin typeface="Lato"/>
              <a:ea typeface="Lato"/>
              <a:cs typeface="Lato"/>
              <a:sym typeface="Lato"/>
            </a:endParaRPr>
          </a:p>
        </p:txBody>
      </p:sp>
      <p:sp>
        <p:nvSpPr>
          <p:cNvPr id="230" name="Google Shape;230;g1288583c4d3_0_112"/>
          <p:cNvSpPr txBox="1"/>
          <p:nvPr/>
        </p:nvSpPr>
        <p:spPr>
          <a:xfrm>
            <a:off x="6988775" y="4058675"/>
            <a:ext cx="1634700" cy="1429500"/>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300"/>
              </a:spcBef>
              <a:spcAft>
                <a:spcPts val="0"/>
              </a:spcAft>
              <a:buClr>
                <a:srgbClr val="FFFFFF"/>
              </a:buClr>
              <a:buSzPts val="1600"/>
              <a:buFont typeface="Lato Black"/>
              <a:buNone/>
            </a:pPr>
            <a:r>
              <a:rPr lang="en-US">
                <a:solidFill>
                  <a:srgbClr val="FFFFFF"/>
                </a:solidFill>
                <a:latin typeface="Lato Black"/>
                <a:ea typeface="Lato Black"/>
                <a:cs typeface="Lato Black"/>
                <a:sym typeface="Lato Black"/>
              </a:rPr>
              <a:t>Shared exemplars</a:t>
            </a:r>
            <a:endParaRPr>
              <a:solidFill>
                <a:srgbClr val="FFFFFF"/>
              </a:solidFill>
              <a:latin typeface="Lato Black"/>
              <a:ea typeface="Lato Black"/>
              <a:cs typeface="Lato Black"/>
              <a:sym typeface="Lato Black"/>
            </a:endParaRPr>
          </a:p>
          <a:p>
            <a:pPr indent="0" lvl="0" marL="0" marR="0" rtl="0" algn="ctr">
              <a:lnSpc>
                <a:spcPct val="160000"/>
              </a:lnSpc>
              <a:spcBef>
                <a:spcPts val="300"/>
              </a:spcBef>
              <a:spcAft>
                <a:spcPts val="0"/>
              </a:spcAft>
              <a:buClr>
                <a:srgbClr val="FFFFFF"/>
              </a:buClr>
              <a:buSzPts val="1600"/>
              <a:buFont typeface="Lato Black"/>
              <a:buNone/>
            </a:pPr>
            <a:r>
              <a:rPr lang="en-US">
                <a:solidFill>
                  <a:srgbClr val="FFFFFF"/>
                </a:solidFill>
                <a:latin typeface="Lato Black"/>
                <a:ea typeface="Lato Black"/>
                <a:cs typeface="Lato Black"/>
                <a:sym typeface="Lato Black"/>
              </a:rPr>
              <a:t>Anchor Marking</a:t>
            </a:r>
            <a:endParaRPr>
              <a:solidFill>
                <a:srgbClr val="FFFFFF"/>
              </a:solidFill>
              <a:latin typeface="Lato Black"/>
              <a:ea typeface="Lato Black"/>
              <a:cs typeface="Lato Black"/>
              <a:sym typeface="Lato Black"/>
            </a:endParaRPr>
          </a:p>
          <a:p>
            <a:pPr indent="0" lvl="0" marL="0" marR="0" rtl="0" algn="ctr">
              <a:lnSpc>
                <a:spcPct val="160000"/>
              </a:lnSpc>
              <a:spcBef>
                <a:spcPts val="300"/>
              </a:spcBef>
              <a:spcAft>
                <a:spcPts val="0"/>
              </a:spcAft>
              <a:buClr>
                <a:srgbClr val="FFFFFF"/>
              </a:buClr>
              <a:buSzPts val="1600"/>
              <a:buFont typeface="Lato Black"/>
              <a:buNone/>
            </a:pPr>
            <a:r>
              <a:rPr b="0" i="0" lang="en-US" sz="1400" u="none" cap="none" strike="noStrike">
                <a:solidFill>
                  <a:srgbClr val="FFFFFF"/>
                </a:solidFill>
                <a:latin typeface="Lato Black"/>
                <a:ea typeface="Lato Black"/>
                <a:cs typeface="Lato Black"/>
                <a:sym typeface="Lato Black"/>
              </a:rPr>
              <a:t>Department collaborative time</a:t>
            </a:r>
            <a:endParaRPr b="0" i="0" sz="1400" u="none" cap="none" strike="noStrike">
              <a:solidFill>
                <a:srgbClr val="FFFFFF"/>
              </a:solidFill>
              <a:latin typeface="Lato Black"/>
              <a:ea typeface="Lato Black"/>
              <a:cs typeface="Lato Black"/>
              <a:sym typeface="Lato Black"/>
            </a:endParaRPr>
          </a:p>
        </p:txBody>
      </p:sp>
      <p:sp>
        <p:nvSpPr>
          <p:cNvPr id="231" name="Google Shape;231;g1288583c4d3_0_112"/>
          <p:cNvSpPr txBox="1"/>
          <p:nvPr/>
        </p:nvSpPr>
        <p:spPr>
          <a:xfrm>
            <a:off x="8715850" y="4549400"/>
            <a:ext cx="1708200" cy="11646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600"/>
              <a:buFont typeface="Lato Black"/>
              <a:buNone/>
            </a:pPr>
            <a:r>
              <a:rPr b="0" i="0" lang="en-US" u="none" cap="none" strike="noStrike">
                <a:solidFill>
                  <a:srgbClr val="FFFFFF"/>
                </a:solidFill>
                <a:latin typeface="Lato Black"/>
                <a:ea typeface="Lato Black"/>
                <a:cs typeface="Lato Black"/>
                <a:sym typeface="Lato Black"/>
              </a:rPr>
              <a:t>LEARNING FOCUS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300"/>
              <a:buFont typeface="Lato"/>
              <a:buNone/>
            </a:pPr>
            <a:r>
              <a:rPr b="0" i="0" lang="en-US" sz="1100" u="none" cap="none" strike="noStrike">
                <a:solidFill>
                  <a:srgbClr val="FFFFFF"/>
                </a:solidFill>
                <a:latin typeface="Lato"/>
                <a:ea typeface="Lato"/>
                <a:cs typeface="Lato"/>
                <a:sym typeface="Lato"/>
              </a:rPr>
              <a:t> Staff meeting and collaborative time to structure specific interventions</a:t>
            </a:r>
            <a:endParaRPr b="0" i="0" sz="11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rPr lang="en-US" sz="1100">
                <a:solidFill>
                  <a:srgbClr val="FFFFFF"/>
                </a:solidFill>
                <a:latin typeface="Lato"/>
                <a:ea typeface="Lato"/>
                <a:cs typeface="Lato"/>
                <a:sym typeface="Lato"/>
              </a:rPr>
              <a:t>Monthly challenges</a:t>
            </a:r>
            <a:endParaRPr sz="1100">
              <a:solidFill>
                <a:srgbClr val="FFFFFF"/>
              </a:solidFill>
              <a:latin typeface="Lato"/>
              <a:ea typeface="Lato"/>
              <a:cs typeface="Lato"/>
              <a:sym typeface="Lato"/>
            </a:endParaRPr>
          </a:p>
        </p:txBody>
      </p:sp>
      <p:sp>
        <p:nvSpPr>
          <p:cNvPr id="232" name="Google Shape;232;g1288583c4d3_0_112"/>
          <p:cNvSpPr txBox="1"/>
          <p:nvPr/>
        </p:nvSpPr>
        <p:spPr>
          <a:xfrm>
            <a:off x="8645338" y="4015858"/>
            <a:ext cx="1849200" cy="518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600"/>
              <a:buFont typeface="Lato Black"/>
              <a:buNone/>
            </a:pPr>
            <a:r>
              <a:rPr b="0" i="0" lang="en-US" sz="1100" u="none" cap="none" strike="noStrike">
                <a:solidFill>
                  <a:srgbClr val="FFFFFF"/>
                </a:solidFill>
                <a:latin typeface="Lato Black"/>
                <a:ea typeface="Lato Black"/>
                <a:cs typeface="Lato Black"/>
                <a:sym typeface="Lato Black"/>
              </a:rPr>
              <a:t>SBT</a:t>
            </a:r>
            <a:r>
              <a:rPr b="0" i="0" lang="en-US" sz="800" u="none" cap="none" strike="noStrike">
                <a:solidFill>
                  <a:srgbClr val="FFFFFF"/>
                </a:solidFill>
                <a:latin typeface="Lato"/>
                <a:ea typeface="Lato"/>
                <a:cs typeface="Lato"/>
                <a:sym typeface="Lato"/>
              </a:rPr>
              <a:t> </a:t>
            </a:r>
            <a:br>
              <a:rPr b="0" i="0" lang="en-US" sz="800" u="none" cap="none" strike="noStrike">
                <a:solidFill>
                  <a:srgbClr val="FFFFFF"/>
                </a:solidFill>
                <a:latin typeface="Lato"/>
                <a:ea typeface="Lato"/>
                <a:cs typeface="Lato"/>
                <a:sym typeface="Lato"/>
              </a:rPr>
            </a:br>
            <a:r>
              <a:rPr b="0" i="0" lang="en-US" sz="800" u="none" cap="none" strike="noStrike">
                <a:solidFill>
                  <a:srgbClr val="FFFFFF"/>
                </a:solidFill>
                <a:latin typeface="Lato"/>
                <a:ea typeface="Lato"/>
                <a:cs typeface="Lato"/>
                <a:sym typeface="Lato"/>
              </a:rPr>
              <a:t>for specific higher tier intervention</a:t>
            </a:r>
            <a:endParaRPr b="0" i="0" sz="8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b="0" i="0" lang="en-US" sz="800" u="none" cap="none" strike="noStrike">
                <a:solidFill>
                  <a:srgbClr val="FFFFFF"/>
                </a:solidFill>
                <a:latin typeface="Lato"/>
                <a:ea typeface="Lato"/>
                <a:cs typeface="Lato"/>
                <a:sym typeface="Lato"/>
              </a:rPr>
              <a:t>Literacy Intervention Groups</a:t>
            </a:r>
            <a:endParaRPr b="0" i="0" sz="800" u="none" cap="none" strike="noStrike">
              <a:solidFill>
                <a:srgbClr val="FFFFFF"/>
              </a:solidFill>
              <a:latin typeface="Lato"/>
              <a:ea typeface="Lato"/>
              <a:cs typeface="Lato"/>
              <a:sym typeface="Lato"/>
            </a:endParaRPr>
          </a:p>
        </p:txBody>
      </p:sp>
      <p:sp>
        <p:nvSpPr>
          <p:cNvPr id="233" name="Google Shape;233;g1288583c4d3_0_112"/>
          <p:cNvSpPr txBox="1"/>
          <p:nvPr/>
        </p:nvSpPr>
        <p:spPr>
          <a:xfrm>
            <a:off x="5381650" y="3766725"/>
            <a:ext cx="1477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Road Maps developed by each department</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US" sz="1200">
                <a:solidFill>
                  <a:schemeClr val="lt1"/>
                </a:solidFill>
                <a:latin typeface="Calibri"/>
                <a:ea typeface="Calibri"/>
                <a:cs typeface="Calibri"/>
                <a:sym typeface="Calibri"/>
              </a:rPr>
              <a:t>October and May writes - DWW</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US" sz="1200">
                <a:solidFill>
                  <a:schemeClr val="lt1"/>
                </a:solidFill>
                <a:latin typeface="Calibri"/>
                <a:ea typeface="Calibri"/>
                <a:cs typeface="Calibri"/>
                <a:sym typeface="Calibri"/>
              </a:rPr>
              <a:t>-</a:t>
            </a:r>
            <a:r>
              <a:rPr lang="en-US" sz="1200">
                <a:solidFill>
                  <a:schemeClr val="lt1"/>
                </a:solidFill>
                <a:latin typeface="Calibri"/>
                <a:ea typeface="Calibri"/>
                <a:cs typeface="Calibri"/>
                <a:sym typeface="Calibri"/>
              </a:rPr>
              <a:t>November and </a:t>
            </a:r>
            <a:r>
              <a:rPr lang="en-US" sz="1200">
                <a:solidFill>
                  <a:schemeClr val="lt1"/>
                </a:solidFill>
                <a:latin typeface="Calibri"/>
                <a:ea typeface="Calibri"/>
                <a:cs typeface="Calibri"/>
                <a:sym typeface="Calibri"/>
              </a:rPr>
              <a:t>April</a:t>
            </a:r>
            <a:r>
              <a:rPr lang="en-US" sz="1200">
                <a:solidFill>
                  <a:schemeClr val="lt1"/>
                </a:solidFill>
                <a:latin typeface="Calibri"/>
                <a:ea typeface="Calibri"/>
                <a:cs typeface="Calibri"/>
                <a:sym typeface="Calibri"/>
              </a:rPr>
              <a:t> writes for GLA </a:t>
            </a:r>
            <a:endParaRPr sz="1200">
              <a:solidFill>
                <a:schemeClr val="lt1"/>
              </a:solidFill>
              <a:latin typeface="Calibri"/>
              <a:ea typeface="Calibri"/>
              <a:cs typeface="Calibri"/>
              <a:sym typeface="Calibri"/>
            </a:endParaRPr>
          </a:p>
        </p:txBody>
      </p:sp>
      <p:sp>
        <p:nvSpPr>
          <p:cNvPr id="234" name="Google Shape;234;g1288583c4d3_0_112"/>
          <p:cNvSpPr txBox="1"/>
          <p:nvPr/>
        </p:nvSpPr>
        <p:spPr>
          <a:xfrm>
            <a:off x="9518450" y="368350"/>
            <a:ext cx="24204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3500">
                <a:latin typeface="Calibri"/>
                <a:ea typeface="Calibri"/>
                <a:cs typeface="Calibri"/>
                <a:sym typeface="Calibri"/>
              </a:rPr>
              <a:t>Literacy </a:t>
            </a:r>
            <a:endParaRPr b="1" i="1" sz="35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1288583c4d3_0_24"/>
          <p:cNvSpPr/>
          <p:nvPr/>
        </p:nvSpPr>
        <p:spPr>
          <a:xfrm rot="1576663">
            <a:off x="7981392" y="-921987"/>
            <a:ext cx="5858751" cy="6018407"/>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240" name="Google Shape;240;g1288583c4d3_0_24"/>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41" name="Google Shape;241;g1288583c4d3_0_24"/>
          <p:cNvSpPr txBox="1"/>
          <p:nvPr/>
        </p:nvSpPr>
        <p:spPr>
          <a:xfrm>
            <a:off x="842600" y="3596075"/>
            <a:ext cx="5880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225572"/>
              </a:buClr>
              <a:buSzPts val="3000"/>
              <a:buFont typeface="Lato Black"/>
              <a:buNone/>
            </a:pPr>
            <a:r>
              <a:rPr lang="en-US" sz="2000">
                <a:solidFill>
                  <a:srgbClr val="151515"/>
                </a:solidFill>
                <a:latin typeface="Lato"/>
                <a:ea typeface="Lato"/>
                <a:cs typeface="Lato"/>
                <a:sym typeface="Lato"/>
              </a:rPr>
              <a:t>To increase the opportunity for meaningful</a:t>
            </a:r>
            <a:r>
              <a:rPr lang="en-US" sz="2000">
                <a:solidFill>
                  <a:srgbClr val="151515"/>
                </a:solidFill>
                <a:latin typeface="Lato"/>
                <a:ea typeface="Lato"/>
                <a:cs typeface="Lato"/>
                <a:sym typeface="Lato"/>
              </a:rPr>
              <a:t> collaboration for all teaching staff</a:t>
            </a:r>
            <a:endParaRPr sz="2000">
              <a:solidFill>
                <a:srgbClr val="151515"/>
              </a:solidFill>
              <a:latin typeface="Lato"/>
              <a:ea typeface="Lato"/>
              <a:cs typeface="Lato"/>
              <a:sym typeface="Lato"/>
            </a:endParaRPr>
          </a:p>
        </p:txBody>
      </p:sp>
      <p:sp>
        <p:nvSpPr>
          <p:cNvPr id="242" name="Google Shape;242;g1288583c4d3_0_24"/>
          <p:cNvSpPr txBox="1"/>
          <p:nvPr/>
        </p:nvSpPr>
        <p:spPr>
          <a:xfrm>
            <a:off x="717425" y="996450"/>
            <a:ext cx="5231400" cy="7677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None/>
            </a:pPr>
            <a:r>
              <a:rPr b="1" i="0" lang="en-US" sz="4000" u="none" cap="none" strike="noStrike">
                <a:solidFill>
                  <a:srgbClr val="FFFFFF"/>
                </a:solidFill>
                <a:latin typeface="Lato"/>
                <a:ea typeface="Lato"/>
                <a:cs typeface="Lato"/>
                <a:sym typeface="Lato"/>
              </a:rPr>
              <a:t>Excellence in Teaching</a:t>
            </a:r>
            <a:r>
              <a:rPr b="1" i="0" lang="en-US" sz="3750" u="none" cap="none" strike="noStrike">
                <a:solidFill>
                  <a:srgbClr val="FFFFFF"/>
                </a:solidFill>
                <a:latin typeface="Lato"/>
                <a:ea typeface="Lato"/>
                <a:cs typeface="Lato"/>
                <a:sym typeface="Lato"/>
              </a:rPr>
              <a:t> </a:t>
            </a:r>
            <a:br>
              <a:rPr b="1" i="0" lang="en-US" sz="3750" u="none" cap="none" strike="noStrike">
                <a:solidFill>
                  <a:srgbClr val="FFFFFF"/>
                </a:solidFill>
                <a:latin typeface="Lato"/>
                <a:ea typeface="Lato"/>
                <a:cs typeface="Lato"/>
                <a:sym typeface="Lato"/>
              </a:rPr>
            </a:br>
            <a:endParaRPr b="0" i="0" sz="1400" u="none" cap="none" strike="noStrike">
              <a:solidFill>
                <a:srgbClr val="000000"/>
              </a:solidFill>
              <a:latin typeface="Arial"/>
              <a:ea typeface="Arial"/>
              <a:cs typeface="Arial"/>
              <a:sym typeface="Arial"/>
            </a:endParaRPr>
          </a:p>
        </p:txBody>
      </p:sp>
      <p:pic>
        <p:nvPicPr>
          <p:cNvPr id="243" name="Google Shape;243;g1288583c4d3_0_24"/>
          <p:cNvPicPr preferRelativeResize="0"/>
          <p:nvPr/>
        </p:nvPicPr>
        <p:blipFill>
          <a:blip r:embed="rId4">
            <a:alphaModFix/>
          </a:blip>
          <a:stretch>
            <a:fillRect/>
          </a:stretch>
        </p:blipFill>
        <p:spPr>
          <a:xfrm>
            <a:off x="7709878" y="1808075"/>
            <a:ext cx="4289524" cy="2858655"/>
          </a:xfrm>
          <a:prstGeom prst="rect">
            <a:avLst/>
          </a:prstGeom>
          <a:noFill/>
          <a:ln cap="flat" cmpd="sng" w="12700">
            <a:solidFill>
              <a:srgbClr val="31538F"/>
            </a:solidFill>
            <a:prstDash val="solid"/>
            <a:miter lim="8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g1288583c4d3_0_37"/>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49" name="Google Shape;249;g1288583c4d3_0_37"/>
          <p:cNvSpPr txBox="1"/>
          <p:nvPr/>
        </p:nvSpPr>
        <p:spPr>
          <a:xfrm>
            <a:off x="1192100" y="1489500"/>
            <a:ext cx="3000000" cy="487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C3D62D"/>
              </a:buClr>
              <a:buSzPts val="2000"/>
              <a:buFont typeface="Lato Black"/>
              <a:buNone/>
            </a:pPr>
            <a:r>
              <a:rPr lang="en-US" sz="1500">
                <a:solidFill>
                  <a:srgbClr val="225572"/>
                </a:solidFill>
                <a:latin typeface="Lato"/>
                <a:ea typeface="Lato"/>
                <a:cs typeface="Lato"/>
                <a:sym typeface="Lato"/>
              </a:rPr>
              <a:t>Last school year, our department heads </a:t>
            </a:r>
            <a:r>
              <a:rPr lang="en-US" sz="1500">
                <a:solidFill>
                  <a:srgbClr val="225572"/>
                </a:solidFill>
                <a:latin typeface="Lato"/>
                <a:ea typeface="Lato"/>
                <a:cs typeface="Lato"/>
                <a:sym typeface="Lato"/>
              </a:rPr>
              <a:t>participated</a:t>
            </a:r>
            <a:r>
              <a:rPr lang="en-US" sz="1500">
                <a:solidFill>
                  <a:srgbClr val="225572"/>
                </a:solidFill>
                <a:latin typeface="Lato"/>
                <a:ea typeface="Lato"/>
                <a:cs typeface="Lato"/>
                <a:sym typeface="Lato"/>
              </a:rPr>
              <a:t> in observation protocol training through the </a:t>
            </a:r>
            <a:r>
              <a:rPr lang="en-US" sz="1500">
                <a:solidFill>
                  <a:srgbClr val="225572"/>
                </a:solidFill>
                <a:latin typeface="Lato"/>
                <a:ea typeface="Lato"/>
                <a:cs typeface="Lato"/>
                <a:sym typeface="Lato"/>
              </a:rPr>
              <a:t>National School Reform Faculty (</a:t>
            </a:r>
            <a:r>
              <a:rPr lang="en-US" sz="1500">
                <a:solidFill>
                  <a:srgbClr val="225572"/>
                </a:solidFill>
                <a:latin typeface="Lato"/>
                <a:ea typeface="Lato"/>
                <a:cs typeface="Lato"/>
                <a:sym typeface="Lato"/>
              </a:rPr>
              <a:t>NSRF).  This year, teachers will use scheduled collaborative time and instructional rounds to practice the </a:t>
            </a:r>
            <a:r>
              <a:rPr lang="en-US" sz="1500">
                <a:solidFill>
                  <a:srgbClr val="225572"/>
                </a:solidFill>
                <a:latin typeface="Lato"/>
                <a:ea typeface="Lato"/>
                <a:cs typeface="Lato"/>
                <a:sym typeface="Lato"/>
              </a:rPr>
              <a:t>protocols</a:t>
            </a:r>
            <a:r>
              <a:rPr lang="en-US" sz="1500">
                <a:solidFill>
                  <a:srgbClr val="225572"/>
                </a:solidFill>
                <a:latin typeface="Lato"/>
                <a:ea typeface="Lato"/>
                <a:cs typeface="Lato"/>
                <a:sym typeface="Lato"/>
              </a:rPr>
              <a:t> from the NSRF.   During our </a:t>
            </a:r>
            <a:r>
              <a:rPr lang="en-US" sz="1500">
                <a:solidFill>
                  <a:srgbClr val="225572"/>
                </a:solidFill>
                <a:latin typeface="Lato"/>
                <a:ea typeface="Lato"/>
                <a:cs typeface="Lato"/>
                <a:sym typeface="Lato"/>
              </a:rPr>
              <a:t>upfront</a:t>
            </a:r>
            <a:r>
              <a:rPr lang="en-US" sz="1500">
                <a:solidFill>
                  <a:srgbClr val="225572"/>
                </a:solidFill>
                <a:latin typeface="Lato"/>
                <a:ea typeface="Lato"/>
                <a:cs typeface="Lato"/>
                <a:sym typeface="Lato"/>
              </a:rPr>
              <a:t> </a:t>
            </a:r>
            <a:r>
              <a:rPr lang="en-US" sz="1500">
                <a:solidFill>
                  <a:srgbClr val="225572"/>
                </a:solidFill>
                <a:latin typeface="Lato"/>
                <a:ea typeface="Lato"/>
                <a:cs typeface="Lato"/>
                <a:sym typeface="Lato"/>
              </a:rPr>
              <a:t>Professional Development sessions,</a:t>
            </a:r>
            <a:r>
              <a:rPr lang="en-US" sz="1500">
                <a:solidFill>
                  <a:srgbClr val="225572"/>
                </a:solidFill>
                <a:latin typeface="Lato"/>
                <a:ea typeface="Lato"/>
                <a:cs typeface="Lato"/>
                <a:sym typeface="Lato"/>
              </a:rPr>
              <a:t> our </a:t>
            </a:r>
            <a:r>
              <a:rPr lang="en-US" sz="1500">
                <a:solidFill>
                  <a:srgbClr val="225572"/>
                </a:solidFill>
                <a:latin typeface="Lato"/>
                <a:ea typeface="Lato"/>
                <a:cs typeface="Lato"/>
                <a:sym typeface="Lato"/>
              </a:rPr>
              <a:t>Department Heads will demonstrate how we can utilize the protocols to develop teaching strategies and expand our practices.</a:t>
            </a:r>
            <a:r>
              <a:rPr lang="en-US" sz="1500">
                <a:solidFill>
                  <a:srgbClr val="225572"/>
                </a:solidFill>
                <a:latin typeface="Lato"/>
                <a:ea typeface="Lato"/>
                <a:cs typeface="Lato"/>
                <a:sym typeface="Lato"/>
              </a:rPr>
              <a:t>  Staff meeting agendas will include ongoing </a:t>
            </a:r>
            <a:r>
              <a:rPr lang="en-US" sz="1500">
                <a:solidFill>
                  <a:srgbClr val="225572"/>
                </a:solidFill>
                <a:latin typeface="Lato"/>
                <a:ea typeface="Lato"/>
                <a:cs typeface="Lato"/>
                <a:sym typeface="Lato"/>
              </a:rPr>
              <a:t>collaborative</a:t>
            </a:r>
            <a:r>
              <a:rPr lang="en-US" sz="1500">
                <a:solidFill>
                  <a:srgbClr val="225572"/>
                </a:solidFill>
                <a:latin typeface="Lato"/>
                <a:ea typeface="Lato"/>
                <a:cs typeface="Lato"/>
                <a:sym typeface="Lato"/>
              </a:rPr>
              <a:t> strategies to grow and  share  ideas to </a:t>
            </a:r>
            <a:r>
              <a:rPr lang="en-US" sz="1500">
                <a:solidFill>
                  <a:srgbClr val="225572"/>
                </a:solidFill>
                <a:latin typeface="Lato"/>
                <a:ea typeface="Lato"/>
                <a:cs typeface="Lato"/>
                <a:sym typeface="Lato"/>
              </a:rPr>
              <a:t>enhance excellence in teaching</a:t>
            </a:r>
            <a:r>
              <a:rPr lang="en-US" sz="1500">
                <a:solidFill>
                  <a:srgbClr val="225572"/>
                </a:solidFill>
                <a:latin typeface="Lato"/>
                <a:ea typeface="Lato"/>
                <a:cs typeface="Lato"/>
                <a:sym typeface="Lato"/>
              </a:rPr>
              <a:t>.</a:t>
            </a:r>
            <a:endParaRPr sz="1500">
              <a:solidFill>
                <a:srgbClr val="225572"/>
              </a:solidFill>
              <a:latin typeface="Lato"/>
              <a:ea typeface="Lato"/>
              <a:cs typeface="Lato"/>
              <a:sym typeface="Lato"/>
            </a:endParaRPr>
          </a:p>
          <a:p>
            <a:pPr indent="0" lvl="0" marL="0" rtl="0" algn="l">
              <a:spcBef>
                <a:spcPts val="0"/>
              </a:spcBef>
              <a:spcAft>
                <a:spcPts val="0"/>
              </a:spcAft>
              <a:buClr>
                <a:srgbClr val="C3D62D"/>
              </a:buClr>
              <a:buSzPts val="2000"/>
              <a:buFont typeface="Lato Black"/>
              <a:buNone/>
            </a:pPr>
            <a:r>
              <a:t/>
            </a:r>
            <a:endParaRPr sz="1500">
              <a:solidFill>
                <a:srgbClr val="225572"/>
              </a:solidFill>
              <a:latin typeface="Lato"/>
              <a:ea typeface="Lato"/>
              <a:cs typeface="Lato"/>
              <a:sym typeface="Lato"/>
            </a:endParaRPr>
          </a:p>
          <a:p>
            <a:pPr indent="0" lvl="0" marL="0" rtl="0" algn="l">
              <a:spcBef>
                <a:spcPts val="0"/>
              </a:spcBef>
              <a:spcAft>
                <a:spcPts val="0"/>
              </a:spcAft>
              <a:buClr>
                <a:srgbClr val="C3D62D"/>
              </a:buClr>
              <a:buSzPts val="2000"/>
              <a:buFont typeface="Lato Black"/>
              <a:buNone/>
            </a:pPr>
            <a:r>
              <a:t/>
            </a:r>
            <a:endParaRPr sz="500"/>
          </a:p>
        </p:txBody>
      </p:sp>
      <p:sp>
        <p:nvSpPr>
          <p:cNvPr id="250" name="Google Shape;250;g1288583c4d3_0_37"/>
          <p:cNvSpPr txBox="1"/>
          <p:nvPr/>
        </p:nvSpPr>
        <p:spPr>
          <a:xfrm>
            <a:off x="5121750" y="1489500"/>
            <a:ext cx="2461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C3D62D"/>
              </a:buClr>
              <a:buSzPts val="2000"/>
              <a:buFont typeface="Lato Black"/>
              <a:buNone/>
            </a:pPr>
            <a:r>
              <a:rPr lang="en-US" sz="1600">
                <a:solidFill>
                  <a:srgbClr val="225572"/>
                </a:solidFill>
                <a:latin typeface="Lato"/>
                <a:ea typeface="Lato"/>
                <a:cs typeface="Lato"/>
                <a:sym typeface="Lato"/>
              </a:rPr>
              <a:t>We will use collaboration and </a:t>
            </a:r>
            <a:r>
              <a:rPr lang="en-US" sz="1600">
                <a:solidFill>
                  <a:srgbClr val="225572"/>
                </a:solidFill>
                <a:latin typeface="Lato"/>
                <a:ea typeface="Lato"/>
                <a:cs typeface="Lato"/>
                <a:sym typeface="Lato"/>
              </a:rPr>
              <a:t>meaningful </a:t>
            </a:r>
            <a:r>
              <a:rPr lang="en-US" sz="1600">
                <a:solidFill>
                  <a:srgbClr val="225572"/>
                </a:solidFill>
                <a:latin typeface="Lato"/>
                <a:ea typeface="Lato"/>
                <a:cs typeface="Lato"/>
                <a:sym typeface="Lato"/>
              </a:rPr>
              <a:t>instructional observations to enhance teaching practices.  </a:t>
            </a:r>
            <a:endParaRPr sz="1600">
              <a:solidFill>
                <a:srgbClr val="FF0000"/>
              </a:solidFill>
            </a:endParaRPr>
          </a:p>
        </p:txBody>
      </p:sp>
      <p:sp>
        <p:nvSpPr>
          <p:cNvPr id="251" name="Google Shape;251;g1288583c4d3_0_37"/>
          <p:cNvSpPr txBox="1"/>
          <p:nvPr/>
        </p:nvSpPr>
        <p:spPr>
          <a:xfrm>
            <a:off x="8571525" y="1489500"/>
            <a:ext cx="2671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C3D62D"/>
              </a:buClr>
              <a:buSzPts val="2000"/>
              <a:buFont typeface="Lato Black"/>
              <a:buNone/>
            </a:pPr>
            <a:r>
              <a:rPr lang="en-US" sz="1600">
                <a:solidFill>
                  <a:schemeClr val="dk1"/>
                </a:solidFill>
                <a:latin typeface="Lato"/>
                <a:ea typeface="Lato"/>
                <a:cs typeface="Lato"/>
                <a:sym typeface="Lato"/>
              </a:rPr>
              <a:t>To what extent will instructional rounds and observation strategies  increase authentic </a:t>
            </a:r>
            <a:r>
              <a:rPr lang="en-US" sz="1600">
                <a:solidFill>
                  <a:schemeClr val="dk1"/>
                </a:solidFill>
                <a:latin typeface="Lato"/>
                <a:ea typeface="Lato"/>
                <a:cs typeface="Lato"/>
                <a:sym typeface="Lato"/>
              </a:rPr>
              <a:t>collaboration and</a:t>
            </a:r>
            <a:r>
              <a:rPr lang="en-US" sz="1600">
                <a:solidFill>
                  <a:schemeClr val="dk1"/>
                </a:solidFill>
                <a:latin typeface="Lato"/>
                <a:ea typeface="Lato"/>
                <a:cs typeface="Lato"/>
                <a:sym typeface="Lato"/>
              </a:rPr>
              <a:t> </a:t>
            </a:r>
            <a:r>
              <a:rPr lang="en-US" sz="1600">
                <a:solidFill>
                  <a:schemeClr val="dk1"/>
                </a:solidFill>
                <a:latin typeface="Lato"/>
                <a:ea typeface="Lato"/>
                <a:cs typeface="Lato"/>
                <a:sym typeface="Lato"/>
              </a:rPr>
              <a:t>cross curricular initiatives</a:t>
            </a:r>
            <a:r>
              <a:rPr lang="en-US" sz="1600">
                <a:solidFill>
                  <a:schemeClr val="dk1"/>
                </a:solidFill>
                <a:latin typeface="Lato"/>
                <a:ea typeface="Lato"/>
                <a:cs typeface="Lato"/>
                <a:sym typeface="Lato"/>
              </a:rPr>
              <a:t>?</a:t>
            </a:r>
            <a:endParaRPr sz="1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g1288583c4d3_0_32"/>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57" name="Google Shape;257;g1288583c4d3_0_32"/>
          <p:cNvSpPr txBox="1"/>
          <p:nvPr/>
        </p:nvSpPr>
        <p:spPr>
          <a:xfrm>
            <a:off x="6846658" y="1464959"/>
            <a:ext cx="5253600" cy="348900"/>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225572"/>
              </a:buClr>
              <a:buSzPts val="1600"/>
              <a:buFont typeface="Lato"/>
              <a:buNone/>
            </a:pPr>
            <a:r>
              <a:t/>
            </a:r>
            <a:endParaRPr sz="1600">
              <a:solidFill>
                <a:srgbClr val="225572"/>
              </a:solidFill>
              <a:latin typeface="Lato"/>
              <a:ea typeface="Lato"/>
              <a:cs typeface="Lato"/>
              <a:sym typeface="Lato"/>
            </a:endParaRPr>
          </a:p>
        </p:txBody>
      </p:sp>
      <p:sp>
        <p:nvSpPr>
          <p:cNvPr id="258" name="Google Shape;258;g1288583c4d3_0_32"/>
          <p:cNvSpPr txBox="1"/>
          <p:nvPr/>
        </p:nvSpPr>
        <p:spPr>
          <a:xfrm>
            <a:off x="7709675" y="683000"/>
            <a:ext cx="3899700" cy="10107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25572"/>
              </a:buClr>
              <a:buSzPts val="4500"/>
              <a:buFont typeface="Arial"/>
              <a:buNone/>
            </a:pPr>
            <a:r>
              <a:rPr b="1" lang="en-US" sz="2800">
                <a:solidFill>
                  <a:srgbClr val="225572"/>
                </a:solidFill>
              </a:rPr>
              <a:t>Anecdotal </a:t>
            </a:r>
            <a:r>
              <a:rPr b="1" i="0" lang="en-US" sz="2800" u="none" cap="none" strike="noStrike">
                <a:solidFill>
                  <a:srgbClr val="225572"/>
                </a:solidFill>
                <a:latin typeface="Arial"/>
                <a:ea typeface="Arial"/>
                <a:cs typeface="Arial"/>
                <a:sym typeface="Arial"/>
              </a:rPr>
              <a:t>Results</a:t>
            </a:r>
            <a:r>
              <a:rPr b="1" i="0" lang="en-US" sz="4500" u="none" cap="none" strike="noStrike">
                <a:solidFill>
                  <a:srgbClr val="225572"/>
                </a:solidFill>
                <a:latin typeface="Arial"/>
                <a:ea typeface="Arial"/>
                <a:cs typeface="Arial"/>
                <a:sym typeface="Arial"/>
              </a:rPr>
              <a:t>  </a:t>
            </a:r>
            <a:br>
              <a:rPr b="1" i="0" lang="en-US" sz="4500" u="none" cap="none" strike="noStrike">
                <a:solidFill>
                  <a:srgbClr val="225572"/>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259" name="Google Shape;259;g1288583c4d3_0_32"/>
          <p:cNvPicPr preferRelativeResize="0"/>
          <p:nvPr/>
        </p:nvPicPr>
        <p:blipFill>
          <a:blip r:embed="rId4">
            <a:alphaModFix/>
          </a:blip>
          <a:stretch>
            <a:fillRect/>
          </a:stretch>
        </p:blipFill>
        <p:spPr>
          <a:xfrm>
            <a:off x="152400" y="1603500"/>
            <a:ext cx="6541859" cy="3822128"/>
          </a:xfrm>
          <a:prstGeom prst="rect">
            <a:avLst/>
          </a:prstGeom>
          <a:noFill/>
          <a:ln>
            <a:noFill/>
          </a:ln>
        </p:spPr>
      </p:pic>
      <p:sp>
        <p:nvSpPr>
          <p:cNvPr id="260" name="Google Shape;260;g1288583c4d3_0_32"/>
          <p:cNvSpPr txBox="1"/>
          <p:nvPr/>
        </p:nvSpPr>
        <p:spPr>
          <a:xfrm>
            <a:off x="7566250" y="1831100"/>
            <a:ext cx="40431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highlight>
                  <a:srgbClr val="FFFFFF"/>
                </a:highlight>
                <a:latin typeface="Calibri"/>
                <a:ea typeface="Calibri"/>
                <a:cs typeface="Calibri"/>
                <a:sym typeface="Calibri"/>
              </a:rPr>
              <a:t>Overall I found this observation useful to feel more confident in my instruction on annotation, and to give me direction in how to go about it. I also feel it will be beneficial to the students if there are similarities in the language used and process followed between teachers.  </a:t>
            </a:r>
            <a:endParaRPr sz="1500">
              <a:solidFill>
                <a:schemeClr val="dk1"/>
              </a:solidFill>
              <a:highlight>
                <a:srgbClr val="FFFFFF"/>
              </a:highlight>
              <a:latin typeface="Calibri"/>
              <a:ea typeface="Calibri"/>
              <a:cs typeface="Calibri"/>
              <a:sym typeface="Calibri"/>
            </a:endParaRPr>
          </a:p>
          <a:p>
            <a:pPr indent="-323850" lvl="0" marL="2286000" rtl="0" algn="l">
              <a:spcBef>
                <a:spcPts val="0"/>
              </a:spcBef>
              <a:spcAft>
                <a:spcPts val="0"/>
              </a:spcAft>
              <a:buClr>
                <a:schemeClr val="dk1"/>
              </a:buClr>
              <a:buSzPts val="1500"/>
              <a:buFont typeface="Calibri"/>
              <a:buChar char="-"/>
            </a:pPr>
            <a:r>
              <a:rPr lang="en-US" sz="1500">
                <a:solidFill>
                  <a:schemeClr val="dk1"/>
                </a:solidFill>
                <a:highlight>
                  <a:srgbClr val="FFFFFF"/>
                </a:highlight>
                <a:latin typeface="Calibri"/>
                <a:ea typeface="Calibri"/>
                <a:cs typeface="Calibri"/>
                <a:sym typeface="Calibri"/>
              </a:rPr>
              <a:t>Amy Perry</a:t>
            </a:r>
            <a:br>
              <a:rPr lang="en-US" sz="1500">
                <a:solidFill>
                  <a:schemeClr val="dk1"/>
                </a:solidFill>
                <a:highlight>
                  <a:srgbClr val="FFFFFF"/>
                </a:highlight>
                <a:latin typeface="Calibri"/>
                <a:ea typeface="Calibri"/>
                <a:cs typeface="Calibri"/>
                <a:sym typeface="Calibri"/>
              </a:rPr>
            </a:br>
            <a:r>
              <a:rPr lang="en-US" sz="1500">
                <a:solidFill>
                  <a:schemeClr val="dk1"/>
                </a:solidFill>
                <a:highlight>
                  <a:srgbClr val="FFFFFF"/>
                </a:highlight>
                <a:latin typeface="Calibri"/>
                <a:ea typeface="Calibri"/>
                <a:cs typeface="Calibri"/>
                <a:sym typeface="Calibri"/>
              </a:rPr>
              <a:t>Humanities Teacher</a:t>
            </a:r>
            <a:endParaRPr sz="1500">
              <a:solidFill>
                <a:schemeClr val="dk1"/>
              </a:solidFill>
              <a:highlight>
                <a:srgbClr val="FFFFFF"/>
              </a:highlight>
              <a:latin typeface="Calibri"/>
              <a:ea typeface="Calibri"/>
              <a:cs typeface="Calibri"/>
              <a:sym typeface="Calibri"/>
            </a:endParaRPr>
          </a:p>
        </p:txBody>
      </p:sp>
      <p:sp>
        <p:nvSpPr>
          <p:cNvPr id="261" name="Google Shape;261;g1288583c4d3_0_32"/>
          <p:cNvSpPr txBox="1"/>
          <p:nvPr/>
        </p:nvSpPr>
        <p:spPr>
          <a:xfrm>
            <a:off x="7694150" y="4110950"/>
            <a:ext cx="38997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highlight>
                  <a:srgbClr val="FFFFFF"/>
                </a:highlight>
                <a:latin typeface="Calibri"/>
                <a:ea typeface="Calibri"/>
                <a:cs typeface="Calibri"/>
                <a:sym typeface="Calibri"/>
              </a:rPr>
              <a:t>We will continue to collaborate on projects, as our goals are far more achievable and projects more impactful when done together.  </a:t>
            </a:r>
            <a:endParaRPr sz="1500">
              <a:solidFill>
                <a:schemeClr val="dk1"/>
              </a:solidFill>
              <a:highlight>
                <a:srgbClr val="FFFFFF"/>
              </a:highlight>
              <a:latin typeface="Calibri"/>
              <a:ea typeface="Calibri"/>
              <a:cs typeface="Calibri"/>
              <a:sym typeface="Calibri"/>
            </a:endParaRPr>
          </a:p>
          <a:p>
            <a:pPr indent="-323850" lvl="0" marL="2286000" rtl="0" algn="l">
              <a:spcBef>
                <a:spcPts val="0"/>
              </a:spcBef>
              <a:spcAft>
                <a:spcPts val="0"/>
              </a:spcAft>
              <a:buClr>
                <a:schemeClr val="dk1"/>
              </a:buClr>
              <a:buSzPts val="1500"/>
              <a:buFont typeface="Calibri"/>
              <a:buChar char="-"/>
            </a:pPr>
            <a:r>
              <a:rPr lang="en-US" sz="1500">
                <a:solidFill>
                  <a:schemeClr val="dk1"/>
                </a:solidFill>
                <a:highlight>
                  <a:srgbClr val="FFFFFF"/>
                </a:highlight>
                <a:latin typeface="Calibri"/>
                <a:ea typeface="Calibri"/>
                <a:cs typeface="Calibri"/>
                <a:sym typeface="Calibri"/>
              </a:rPr>
              <a:t>Lena McCuaig </a:t>
            </a:r>
            <a:br>
              <a:rPr lang="en-US" sz="1500">
                <a:solidFill>
                  <a:schemeClr val="dk1"/>
                </a:solidFill>
                <a:highlight>
                  <a:srgbClr val="FFFFFF"/>
                </a:highlight>
                <a:latin typeface="Calibri"/>
                <a:ea typeface="Calibri"/>
                <a:cs typeface="Calibri"/>
                <a:sym typeface="Calibri"/>
              </a:rPr>
            </a:br>
            <a:r>
              <a:rPr lang="en-US" sz="1500">
                <a:solidFill>
                  <a:schemeClr val="dk1"/>
                </a:solidFill>
                <a:highlight>
                  <a:srgbClr val="FFFFFF"/>
                </a:highlight>
                <a:latin typeface="Calibri"/>
                <a:ea typeface="Calibri"/>
                <a:cs typeface="Calibri"/>
                <a:sym typeface="Calibri"/>
              </a:rPr>
              <a:t>Art Teacher </a:t>
            </a:r>
            <a:endParaRPr sz="15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
          <p:cNvSpPr txBox="1"/>
          <p:nvPr/>
        </p:nvSpPr>
        <p:spPr>
          <a:xfrm>
            <a:off x="232200" y="1521350"/>
            <a:ext cx="10681800" cy="517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600"/>
              <a:buFont typeface="Arial"/>
              <a:buNone/>
            </a:pPr>
            <a:r>
              <a:rPr lang="en-US" sz="1500">
                <a:solidFill>
                  <a:schemeClr val="lt1"/>
                </a:solidFill>
              </a:rPr>
              <a:t>At Selkirk Secondary School, data is reviewed on an ongoing basis including at weekly Vulnerable Student Team and School-based Team meetings, monthly Staff and Department meetings,and through our School Planning process each Spring.  Additionally, report card, work habit, and attendance data are reviewed quarterly.  This Cycle of Review allowed us </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to identify areas of strength as well as areas that require additional focus and supports, which in turn helped guide the goals in our School Plan for Student Success for 2022-2023.</a:t>
            </a:r>
            <a:endParaRPr sz="1300">
              <a:solidFill>
                <a:schemeClr val="dk1"/>
              </a:solidFill>
            </a:endParaRPr>
          </a:p>
          <a:p>
            <a:pPr indent="0" lvl="0" marL="0" rtl="0" algn="l">
              <a:spcBef>
                <a:spcPts val="0"/>
              </a:spcBef>
              <a:spcAft>
                <a:spcPts val="0"/>
              </a:spcAft>
              <a:buClr>
                <a:schemeClr val="dk1"/>
              </a:buClr>
              <a:buSzPts val="1600"/>
              <a:buFont typeface="Arial"/>
              <a:buNone/>
            </a:pPr>
            <a:r>
              <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As a staff, we continue to notice an increase in the number of students with mental health challenges and with chronic absenteeism as well as an achievement gap for students with a Behavioural Designation leading to our </a:t>
            </a:r>
            <a:r>
              <a:rPr lang="en-US" sz="1500">
                <a:solidFill>
                  <a:schemeClr val="lt1"/>
                </a:solidFill>
              </a:rPr>
              <a:t>Strategic Priority One - Equity and Inclusion with a </a:t>
            </a:r>
            <a:r>
              <a:rPr lang="en-US" sz="1500">
                <a:solidFill>
                  <a:schemeClr val="lt1"/>
                </a:solidFill>
              </a:rPr>
              <a:t>goal of identifying, tracking, and supporting our most vulnerable learners through the Child At-Risk in Education (CARE) team and staff mentors.  </a:t>
            </a:r>
            <a:endParaRPr sz="1300">
              <a:solidFill>
                <a:schemeClr val="dk1"/>
              </a:solidFill>
            </a:endParaRPr>
          </a:p>
          <a:p>
            <a:pPr indent="0" lvl="0" marL="0" rtl="0" algn="l">
              <a:spcBef>
                <a:spcPts val="0"/>
              </a:spcBef>
              <a:spcAft>
                <a:spcPts val="0"/>
              </a:spcAft>
              <a:buClr>
                <a:schemeClr val="dk1"/>
              </a:buClr>
              <a:buSzPts val="1600"/>
              <a:buFont typeface="Arial"/>
              <a:buNone/>
            </a:pPr>
            <a:r>
              <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For Strategic Priority Two- Success for All Learners, we also identified the need for a literacy and numeracy goal that supports task analysis skills, developing student’s ability to critically analyze and work through problems in a logical manner.  </a:t>
            </a:r>
            <a:endParaRPr sz="1500">
              <a:solidFill>
                <a:schemeClr val="lt1"/>
              </a:solidFill>
            </a:endParaRPr>
          </a:p>
          <a:p>
            <a:pPr indent="0" lvl="0" marL="0" rtl="0" algn="l">
              <a:spcBef>
                <a:spcPts val="0"/>
              </a:spcBef>
              <a:spcAft>
                <a:spcPts val="0"/>
              </a:spcAft>
              <a:buClr>
                <a:schemeClr val="dk1"/>
              </a:buClr>
              <a:buSzPts val="1600"/>
              <a:buFont typeface="Arial"/>
              <a:buNone/>
            </a:pPr>
            <a:r>
              <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For Priority Three- Excellence in Teaching and Leadership, our goal is focussed on professional learning discussions and growth through structured collaborative and observation time including Instructional Rounds.</a:t>
            </a:r>
            <a:endParaRPr sz="1500">
              <a:solidFill>
                <a:schemeClr val="lt1"/>
              </a:solidFill>
            </a:endParaRPr>
          </a:p>
          <a:p>
            <a:pPr indent="0" lvl="0" marL="0" rtl="0" algn="l">
              <a:spcBef>
                <a:spcPts val="0"/>
              </a:spcBef>
              <a:spcAft>
                <a:spcPts val="0"/>
              </a:spcAft>
              <a:buClr>
                <a:schemeClr val="dk1"/>
              </a:buClr>
              <a:buSzPts val="1600"/>
              <a:buFont typeface="Arial"/>
              <a:buNone/>
            </a:pPr>
            <a:r>
              <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Within our plan, we will demonstrate how current data and </a:t>
            </a:r>
            <a:r>
              <a:rPr lang="en-US" sz="1500">
                <a:solidFill>
                  <a:schemeClr val="lt1"/>
                </a:solidFill>
              </a:rPr>
              <a:t>collaboration</a:t>
            </a:r>
            <a:r>
              <a:rPr lang="en-US" sz="1500">
                <a:solidFill>
                  <a:schemeClr val="lt1"/>
                </a:solidFill>
              </a:rPr>
              <a:t> with our staff has provided the evidence to</a:t>
            </a:r>
            <a:endParaRPr sz="1500">
              <a:solidFill>
                <a:schemeClr val="lt1"/>
              </a:solidFill>
            </a:endParaRPr>
          </a:p>
          <a:p>
            <a:pPr indent="0" lvl="0" marL="0" rtl="0" algn="l">
              <a:spcBef>
                <a:spcPts val="0"/>
              </a:spcBef>
              <a:spcAft>
                <a:spcPts val="0"/>
              </a:spcAft>
              <a:buClr>
                <a:schemeClr val="dk1"/>
              </a:buClr>
              <a:buSzPts val="1600"/>
              <a:buFont typeface="Arial"/>
              <a:buNone/>
            </a:pPr>
            <a:r>
              <a:rPr lang="en-US" sz="1500">
                <a:solidFill>
                  <a:schemeClr val="lt1"/>
                </a:solidFill>
              </a:rPr>
              <a:t>support our strategic goals for next year.   </a:t>
            </a:r>
            <a:endParaRPr sz="1500">
              <a:solidFill>
                <a:schemeClr val="lt1"/>
              </a:solidFill>
            </a:endParaRPr>
          </a:p>
          <a:p>
            <a:pPr indent="0" lvl="0" marL="0" rtl="0" algn="l">
              <a:spcBef>
                <a:spcPts val="0"/>
              </a:spcBef>
              <a:spcAft>
                <a:spcPts val="0"/>
              </a:spcAft>
              <a:buClr>
                <a:schemeClr val="dk1"/>
              </a:buClr>
              <a:buSzPts val="1600"/>
              <a:buFont typeface="Arial"/>
              <a:buNone/>
            </a:pPr>
            <a:r>
              <a:t/>
            </a:r>
            <a:endParaRPr sz="1300">
              <a:solidFill>
                <a:schemeClr val="dk1"/>
              </a:solidFill>
            </a:endParaRPr>
          </a:p>
          <a:p>
            <a:pPr indent="457200" lvl="0" marL="1828800" rtl="0" algn="ctr">
              <a:spcBef>
                <a:spcPts val="0"/>
              </a:spcBef>
              <a:spcAft>
                <a:spcPts val="0"/>
              </a:spcAft>
              <a:buClr>
                <a:schemeClr val="dk1"/>
              </a:buClr>
              <a:buSzPts val="1600"/>
              <a:buFont typeface="Arial"/>
              <a:buNone/>
            </a:pPr>
            <a:r>
              <a:rPr i="1" lang="en-US" sz="1500">
                <a:solidFill>
                  <a:schemeClr val="lt1"/>
                </a:solidFill>
                <a:latin typeface="Helvetica Neue"/>
                <a:ea typeface="Helvetica Neue"/>
                <a:cs typeface="Helvetica Neue"/>
                <a:sym typeface="Helvetica Neue"/>
              </a:rPr>
              <a:t>~ Clint Dolgopol</a:t>
            </a:r>
            <a:endParaRPr i="1" sz="15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1700">
              <a:solidFill>
                <a:schemeClr val="lt1"/>
              </a:solidFill>
              <a:latin typeface="Roboto"/>
              <a:ea typeface="Roboto"/>
              <a:cs typeface="Roboto"/>
              <a:sym typeface="Roboto"/>
            </a:endParaRPr>
          </a:p>
        </p:txBody>
      </p:sp>
      <p:sp>
        <p:nvSpPr>
          <p:cNvPr id="97" name="Google Shape;97;p2"/>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pic>
        <p:nvPicPr>
          <p:cNvPr id="98" name="Google Shape;98;p2"/>
          <p:cNvPicPr preferRelativeResize="0"/>
          <p:nvPr/>
        </p:nvPicPr>
        <p:blipFill rotWithShape="1">
          <a:blip r:embed="rId4">
            <a:alphaModFix/>
          </a:blip>
          <a:srcRect b="0" l="0" r="0" t="0"/>
          <a:stretch/>
        </p:blipFill>
        <p:spPr>
          <a:xfrm>
            <a:off x="10670075" y="354550"/>
            <a:ext cx="1305500" cy="176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g1288583c4d3_0_44"/>
          <p:cNvSpPr txBox="1"/>
          <p:nvPr>
            <p:ph idx="12" type="sldNum"/>
          </p:nvPr>
        </p:nvSpPr>
        <p:spPr>
          <a:xfrm>
            <a:off x="9448799" y="64002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267" name="Google Shape;267;g1288583c4d3_0_44"/>
          <p:cNvSpPr txBox="1"/>
          <p:nvPr/>
        </p:nvSpPr>
        <p:spPr>
          <a:xfrm>
            <a:off x="1764025" y="3873000"/>
            <a:ext cx="16980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lt1"/>
                </a:solidFill>
                <a:latin typeface="Lato Black"/>
                <a:ea typeface="Lato Black"/>
                <a:cs typeface="Lato Black"/>
                <a:sym typeface="Lato Black"/>
              </a:rPr>
              <a:t>Staff</a:t>
            </a:r>
            <a:endParaRPr sz="1200">
              <a:solidFill>
                <a:schemeClr val="lt1"/>
              </a:solidFill>
              <a:latin typeface="Lato Black"/>
              <a:ea typeface="Lato Black"/>
              <a:cs typeface="Lato Black"/>
              <a:sym typeface="Lato Black"/>
            </a:endParaRPr>
          </a:p>
          <a:p>
            <a:pPr indent="0" lvl="0" marL="0" rtl="0" algn="ctr">
              <a:spcBef>
                <a:spcPts val="0"/>
              </a:spcBef>
              <a:spcAft>
                <a:spcPts val="0"/>
              </a:spcAft>
              <a:buNone/>
            </a:pPr>
            <a:r>
              <a:rPr lang="en-US" sz="1200">
                <a:solidFill>
                  <a:schemeClr val="lt1"/>
                </a:solidFill>
                <a:latin typeface="Lato Black"/>
                <a:ea typeface="Lato Black"/>
                <a:cs typeface="Lato Black"/>
                <a:sym typeface="Lato Black"/>
              </a:rPr>
              <a:t>Excellence in Teaching Survey</a:t>
            </a:r>
            <a:endParaRPr sz="1200">
              <a:solidFill>
                <a:schemeClr val="lt1"/>
              </a:solidFill>
              <a:latin typeface="Lato Black"/>
              <a:ea typeface="Lato Black"/>
              <a:cs typeface="Lato Black"/>
              <a:sym typeface="Lato Black"/>
            </a:endParaRPr>
          </a:p>
          <a:p>
            <a:pPr indent="0" lvl="0" marL="0" rtl="0" algn="ctr">
              <a:spcBef>
                <a:spcPts val="0"/>
              </a:spcBef>
              <a:spcAft>
                <a:spcPts val="0"/>
              </a:spcAft>
              <a:buNone/>
            </a:pPr>
            <a:r>
              <a:rPr lang="en-US" sz="1200">
                <a:solidFill>
                  <a:schemeClr val="lt1"/>
                </a:solidFill>
                <a:latin typeface="Lato Black"/>
                <a:ea typeface="Lato Black"/>
                <a:cs typeface="Lato Black"/>
                <a:sym typeface="Lato Black"/>
              </a:rPr>
              <a:t>June review and tally of Collaborative and Observation time used</a:t>
            </a:r>
            <a:endParaRPr sz="1200">
              <a:solidFill>
                <a:schemeClr val="lt1"/>
              </a:solidFill>
              <a:latin typeface="Lato Black"/>
              <a:ea typeface="Lato Black"/>
              <a:cs typeface="Lato Black"/>
              <a:sym typeface="Lato Black"/>
            </a:endParaRPr>
          </a:p>
          <a:p>
            <a:pPr indent="0" lvl="0" marL="0" rtl="0" algn="ctr">
              <a:spcBef>
                <a:spcPts val="0"/>
              </a:spcBef>
              <a:spcAft>
                <a:spcPts val="0"/>
              </a:spcAft>
              <a:buNone/>
            </a:pPr>
            <a:r>
              <a:t/>
            </a:r>
            <a:endParaRPr sz="1000"/>
          </a:p>
        </p:txBody>
      </p:sp>
      <p:sp>
        <p:nvSpPr>
          <p:cNvPr id="268" name="Google Shape;268;g1288583c4d3_0_44"/>
          <p:cNvSpPr txBox="1"/>
          <p:nvPr/>
        </p:nvSpPr>
        <p:spPr>
          <a:xfrm>
            <a:off x="3528050" y="3821550"/>
            <a:ext cx="1579500" cy="1688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3400"/>
              <a:buFont typeface="Lato Black"/>
              <a:buNone/>
            </a:pPr>
            <a:r>
              <a:rPr b="0" i="0" lang="en-US" sz="1900" u="none" cap="none" strike="noStrike">
                <a:solidFill>
                  <a:srgbClr val="FFFFFF"/>
                </a:solidFill>
                <a:latin typeface="Lato Black"/>
                <a:ea typeface="Lato Black"/>
                <a:cs typeface="Lato Black"/>
                <a:sym typeface="Lato Black"/>
              </a:rPr>
              <a:t>All </a:t>
            </a:r>
            <a:r>
              <a:rPr lang="en-US" sz="1900">
                <a:solidFill>
                  <a:srgbClr val="FFFFFF"/>
                </a:solidFill>
                <a:latin typeface="Lato Black"/>
                <a:ea typeface="Lato Black"/>
                <a:cs typeface="Lato Black"/>
                <a:sym typeface="Lato Black"/>
              </a:rPr>
              <a:t>teaching staff- </a:t>
            </a:r>
            <a:endParaRPr b="0" i="0" sz="1900" u="none" cap="none" strike="noStrike">
              <a:solidFill>
                <a:srgbClr val="FFFFFF"/>
              </a:solidFill>
              <a:latin typeface="Lato Black"/>
              <a:ea typeface="Lato Black"/>
              <a:cs typeface="Lato Black"/>
              <a:sym typeface="Lato Black"/>
            </a:endParaRPr>
          </a:p>
          <a:p>
            <a:pPr indent="0" lvl="0" marL="0" marR="0" rtl="0" algn="ctr">
              <a:lnSpc>
                <a:spcPct val="100000"/>
              </a:lnSpc>
              <a:spcBef>
                <a:spcPts val="0"/>
              </a:spcBef>
              <a:spcAft>
                <a:spcPts val="0"/>
              </a:spcAft>
              <a:buClr>
                <a:srgbClr val="FFFFFF"/>
              </a:buClr>
              <a:buSzPts val="3400"/>
              <a:buFont typeface="Lato Black"/>
              <a:buNone/>
            </a:pPr>
            <a:r>
              <a:rPr b="0" i="0" lang="en-US" sz="1900" u="none" cap="none" strike="noStrike">
                <a:solidFill>
                  <a:srgbClr val="FFFFFF"/>
                </a:solidFill>
                <a:latin typeface="Lato Black"/>
                <a:ea typeface="Lato Black"/>
                <a:cs typeface="Lato Black"/>
                <a:sym typeface="Lato Black"/>
              </a:rPr>
              <a:t>Learning Partners</a:t>
            </a:r>
            <a:endParaRPr b="0" i="0" sz="1900" u="none" cap="none" strike="noStrike">
              <a:solidFill>
                <a:srgbClr val="FFFFFF"/>
              </a:solidFill>
              <a:latin typeface="Lato Black"/>
              <a:ea typeface="Lato Black"/>
              <a:cs typeface="Lato Black"/>
              <a:sym typeface="Lato Black"/>
            </a:endParaRPr>
          </a:p>
          <a:p>
            <a:pPr indent="0" lvl="0" marL="0" marR="0" rtl="0" algn="ctr">
              <a:lnSpc>
                <a:spcPct val="100000"/>
              </a:lnSpc>
              <a:spcBef>
                <a:spcPts val="0"/>
              </a:spcBef>
              <a:spcAft>
                <a:spcPts val="0"/>
              </a:spcAft>
              <a:buClr>
                <a:srgbClr val="FFFFFF"/>
              </a:buClr>
              <a:buSzPts val="3400"/>
              <a:buFont typeface="Lato Black"/>
              <a:buNone/>
            </a:pPr>
            <a:r>
              <a:t/>
            </a:r>
            <a:endParaRPr b="0" i="0" sz="2700" u="none" cap="none" strike="noStrike">
              <a:solidFill>
                <a:srgbClr val="FFFFFF"/>
              </a:solidFill>
              <a:latin typeface="Lato Black"/>
              <a:ea typeface="Lato Black"/>
              <a:cs typeface="Lato Black"/>
              <a:sym typeface="Lato Black"/>
            </a:endParaRPr>
          </a:p>
        </p:txBody>
      </p:sp>
      <p:sp>
        <p:nvSpPr>
          <p:cNvPr id="269" name="Google Shape;269;g1288583c4d3_0_44"/>
          <p:cNvSpPr txBox="1"/>
          <p:nvPr/>
        </p:nvSpPr>
        <p:spPr>
          <a:xfrm>
            <a:off x="8885925" y="4024250"/>
            <a:ext cx="1449300" cy="15957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600"/>
              <a:buFont typeface="Lato Black"/>
              <a:buNone/>
            </a:pPr>
            <a:r>
              <a:rPr b="0" i="0" lang="en-US" sz="1000" u="none" cap="none" strike="noStrike">
                <a:solidFill>
                  <a:srgbClr val="FFFFFF"/>
                </a:solidFill>
                <a:latin typeface="Lato"/>
                <a:ea typeface="Lato"/>
                <a:cs typeface="Lato"/>
                <a:sym typeface="Lato"/>
              </a:rPr>
              <a:t>D</a:t>
            </a:r>
            <a:r>
              <a:rPr b="0" i="0" lang="en-US" sz="1200" u="none" cap="none" strike="noStrike">
                <a:solidFill>
                  <a:srgbClr val="FFFFFF"/>
                </a:solidFill>
                <a:latin typeface="Lato"/>
                <a:ea typeface="Lato"/>
                <a:cs typeface="Lato"/>
                <a:sym typeface="Lato"/>
              </a:rPr>
              <a:t>epartment Meetings</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b="0" i="0" lang="en-US" sz="1200" u="none" cap="none" strike="noStrike">
                <a:solidFill>
                  <a:srgbClr val="FFFFFF"/>
                </a:solidFill>
                <a:latin typeface="Lato"/>
                <a:ea typeface="Lato"/>
                <a:cs typeface="Lato"/>
                <a:sym typeface="Lato"/>
              </a:rPr>
              <a:t>Staff Meetings</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rPr b="0" i="0" lang="en-US" sz="1200" u="none" cap="none" strike="noStrike">
                <a:solidFill>
                  <a:srgbClr val="FFFFFF"/>
                </a:solidFill>
                <a:latin typeface="Lato"/>
                <a:ea typeface="Lato"/>
                <a:cs typeface="Lato"/>
                <a:sym typeface="Lato"/>
              </a:rPr>
              <a:t>Structured collaborative  and observation time Budget support</a:t>
            </a:r>
            <a:endParaRPr b="0" i="0" sz="12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600"/>
              <a:buFont typeface="Lato Black"/>
              <a:buNone/>
            </a:pPr>
            <a:r>
              <a:t/>
            </a:r>
            <a:endParaRPr b="0" i="0" sz="1300" u="none" cap="none" strike="noStrike">
              <a:solidFill>
                <a:srgbClr val="FFFFFF"/>
              </a:solidFill>
              <a:latin typeface="Lato Black"/>
              <a:ea typeface="Lato Black"/>
              <a:cs typeface="Lato Black"/>
              <a:sym typeface="Lato Black"/>
            </a:endParaRPr>
          </a:p>
        </p:txBody>
      </p:sp>
      <p:sp>
        <p:nvSpPr>
          <p:cNvPr id="270" name="Google Shape;270;g1288583c4d3_0_44"/>
          <p:cNvSpPr txBox="1"/>
          <p:nvPr/>
        </p:nvSpPr>
        <p:spPr>
          <a:xfrm>
            <a:off x="7032425" y="4024250"/>
            <a:ext cx="1579500" cy="1503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300"/>
              <a:buFont typeface="Lato"/>
              <a:buNone/>
            </a:pPr>
            <a:r>
              <a:rPr b="0" i="0" lang="en-US" sz="1300" u="none" cap="none" strike="noStrike">
                <a:solidFill>
                  <a:srgbClr val="FFFFFF"/>
                </a:solidFill>
                <a:latin typeface="Lato"/>
                <a:ea typeface="Lato"/>
                <a:cs typeface="Lato"/>
                <a:sym typeface="Lato"/>
              </a:rPr>
              <a:t>“Critical Friends”</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rPr b="0" i="0" lang="en-US" sz="1300" u="none" cap="none" strike="noStrike">
                <a:solidFill>
                  <a:srgbClr val="FFFFFF"/>
                </a:solidFill>
                <a:latin typeface="Lato"/>
                <a:ea typeface="Lato"/>
                <a:cs typeface="Lato"/>
                <a:sym typeface="Lato"/>
              </a:rPr>
              <a:t>“The Coach Approach to School Leadership"</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FFFFFF"/>
              </a:buClr>
              <a:buSzPts val="1300"/>
              <a:buFont typeface="Lato"/>
              <a:buNone/>
            </a:pPr>
            <a:r>
              <a:rPr b="0" i="0" lang="en-US" sz="1300" u="none" cap="none" strike="noStrike">
                <a:solidFill>
                  <a:srgbClr val="FFFFFF"/>
                </a:solidFill>
                <a:latin typeface="Lato"/>
                <a:ea typeface="Lato"/>
                <a:cs typeface="Lato"/>
                <a:sym typeface="Lato"/>
              </a:rPr>
              <a:t>“Instructional Rounds in Education”</a:t>
            </a:r>
            <a:endParaRPr b="0" i="0" sz="1300" u="none" cap="none" strike="noStrike">
              <a:solidFill>
                <a:srgbClr val="FFFFFF"/>
              </a:solidFill>
              <a:latin typeface="Lato"/>
              <a:ea typeface="Lato"/>
              <a:cs typeface="Lato"/>
              <a:sym typeface="Lato"/>
            </a:endParaRPr>
          </a:p>
        </p:txBody>
      </p:sp>
      <p:sp>
        <p:nvSpPr>
          <p:cNvPr id="271" name="Google Shape;271;g1288583c4d3_0_44"/>
          <p:cNvSpPr txBox="1"/>
          <p:nvPr/>
        </p:nvSpPr>
        <p:spPr>
          <a:xfrm>
            <a:off x="5408850" y="3821550"/>
            <a:ext cx="14493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chemeClr val="lt1"/>
                </a:solidFill>
                <a:latin typeface="Calibri"/>
                <a:ea typeface="Calibri"/>
                <a:cs typeface="Calibri"/>
                <a:sym typeface="Calibri"/>
              </a:rPr>
              <a:t>Review at department meetings</a:t>
            </a:r>
            <a:endParaRPr b="1" sz="1900">
              <a:solidFill>
                <a:schemeClr val="lt1"/>
              </a:solidFill>
              <a:latin typeface="Calibri"/>
              <a:ea typeface="Calibri"/>
              <a:cs typeface="Calibri"/>
              <a:sym typeface="Calibri"/>
            </a:endParaRPr>
          </a:p>
          <a:p>
            <a:pPr indent="0" lvl="0" marL="0" rtl="0" algn="l">
              <a:spcBef>
                <a:spcPts val="0"/>
              </a:spcBef>
              <a:spcAft>
                <a:spcPts val="0"/>
              </a:spcAft>
              <a:buNone/>
            </a:pPr>
            <a:r>
              <a:t/>
            </a:r>
            <a:endParaRPr b="1" sz="1900">
              <a:solidFill>
                <a:schemeClr val="lt1"/>
              </a:solidFill>
              <a:latin typeface="Calibri"/>
              <a:ea typeface="Calibri"/>
              <a:cs typeface="Calibri"/>
              <a:sym typeface="Calibri"/>
            </a:endParaRPr>
          </a:p>
          <a:p>
            <a:pPr indent="0" lvl="0" marL="0" rtl="0" algn="l">
              <a:spcBef>
                <a:spcPts val="0"/>
              </a:spcBef>
              <a:spcAft>
                <a:spcPts val="0"/>
              </a:spcAft>
              <a:buNone/>
            </a:pPr>
            <a:r>
              <a:rPr b="1" lang="en-US" sz="1900">
                <a:solidFill>
                  <a:schemeClr val="lt1"/>
                </a:solidFill>
                <a:latin typeface="Calibri"/>
                <a:ea typeface="Calibri"/>
                <a:cs typeface="Calibri"/>
                <a:sym typeface="Calibri"/>
              </a:rPr>
              <a:t>Data collection</a:t>
            </a:r>
            <a:endParaRPr b="1" sz="19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3"/>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04" name="Google Shape;104;p3"/>
          <p:cNvSpPr txBox="1"/>
          <p:nvPr/>
        </p:nvSpPr>
        <p:spPr>
          <a:xfrm>
            <a:off x="820475" y="3191850"/>
            <a:ext cx="3189000" cy="1529400"/>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225572"/>
              </a:buClr>
              <a:buSzPts val="10000"/>
              <a:buFont typeface="Lato Black"/>
              <a:buNone/>
            </a:pPr>
            <a:r>
              <a:rPr b="0" i="0" lang="en-US" sz="3500" u="none" cap="none" strike="noStrike">
                <a:solidFill>
                  <a:srgbClr val="31538F"/>
                </a:solidFill>
                <a:latin typeface="Lato Black"/>
                <a:ea typeface="Lato Black"/>
                <a:cs typeface="Lato Black"/>
                <a:sym typeface="Lato Black"/>
              </a:rPr>
              <a:t>57</a:t>
            </a:r>
            <a:endParaRPr b="0" i="0" sz="100" u="none" cap="none" strike="noStrike">
              <a:solidFill>
                <a:srgbClr val="31538F"/>
              </a:solidFill>
              <a:latin typeface="Arial"/>
              <a:ea typeface="Arial"/>
              <a:cs typeface="Arial"/>
              <a:sym typeface="Arial"/>
            </a:endParaRPr>
          </a:p>
          <a:p>
            <a:pPr indent="0" lvl="0" marL="0" marR="0" rtl="0" algn="ctr">
              <a:lnSpc>
                <a:spcPct val="90000"/>
              </a:lnSpc>
              <a:spcBef>
                <a:spcPts val="0"/>
              </a:spcBef>
              <a:spcAft>
                <a:spcPts val="0"/>
              </a:spcAft>
              <a:buClr>
                <a:srgbClr val="225572"/>
              </a:buClr>
              <a:buSzPts val="10000"/>
              <a:buFont typeface="Lato Black"/>
              <a:buNone/>
            </a:pPr>
            <a:r>
              <a:rPr lang="en-US" sz="1700">
                <a:solidFill>
                  <a:srgbClr val="31538F"/>
                </a:solidFill>
                <a:latin typeface="Lato Black"/>
                <a:ea typeface="Lato Black"/>
                <a:cs typeface="Lato Black"/>
                <a:sym typeface="Lato Black"/>
              </a:rPr>
              <a:t>3</a:t>
            </a:r>
            <a:r>
              <a:rPr b="0" i="0" lang="en-US" sz="1700" u="none" cap="none" strike="noStrike">
                <a:solidFill>
                  <a:srgbClr val="31538F"/>
                </a:solidFill>
                <a:latin typeface="Lato Black"/>
                <a:ea typeface="Lato Black"/>
                <a:cs typeface="Lato Black"/>
                <a:sym typeface="Lato Black"/>
              </a:rPr>
              <a:t> - Admin</a:t>
            </a:r>
            <a:endParaRPr b="0" i="0" sz="1700" u="none" cap="none" strike="noStrike">
              <a:solidFill>
                <a:srgbClr val="31538F"/>
              </a:solidFill>
              <a:latin typeface="Lato Black"/>
              <a:ea typeface="Lato Black"/>
              <a:cs typeface="Lato Black"/>
              <a:sym typeface="Lato Black"/>
            </a:endParaRPr>
          </a:p>
          <a:p>
            <a:pPr indent="0" lvl="0" marL="0" marR="0" rtl="0" algn="ctr">
              <a:lnSpc>
                <a:spcPct val="90000"/>
              </a:lnSpc>
              <a:spcBef>
                <a:spcPts val="0"/>
              </a:spcBef>
              <a:spcAft>
                <a:spcPts val="0"/>
              </a:spcAft>
              <a:buClr>
                <a:srgbClr val="225572"/>
              </a:buClr>
              <a:buSzPts val="10000"/>
              <a:buFont typeface="Lato Black"/>
              <a:buNone/>
            </a:pPr>
            <a:r>
              <a:rPr b="0" i="0" lang="en-US" sz="1700" u="none" cap="none" strike="noStrike">
                <a:solidFill>
                  <a:srgbClr val="31538F"/>
                </a:solidFill>
                <a:latin typeface="Lato Black"/>
                <a:ea typeface="Lato Black"/>
                <a:cs typeface="Lato Black"/>
                <a:sym typeface="Lato Black"/>
              </a:rPr>
              <a:t>2</a:t>
            </a:r>
            <a:r>
              <a:rPr lang="en-US" sz="1700">
                <a:solidFill>
                  <a:srgbClr val="31538F"/>
                </a:solidFill>
                <a:latin typeface="Lato Black"/>
                <a:ea typeface="Lato Black"/>
                <a:cs typeface="Lato Black"/>
                <a:sym typeface="Lato Black"/>
              </a:rPr>
              <a:t>3</a:t>
            </a:r>
            <a:r>
              <a:rPr b="0" i="0" lang="en-US" sz="1700" u="none" cap="none" strike="noStrike">
                <a:solidFill>
                  <a:srgbClr val="31538F"/>
                </a:solidFill>
                <a:latin typeface="Lato Black"/>
                <a:ea typeface="Lato Black"/>
                <a:cs typeface="Lato Black"/>
                <a:sym typeface="Lato Black"/>
              </a:rPr>
              <a:t> - Support Staff</a:t>
            </a:r>
            <a:endParaRPr b="0" i="0" sz="1700" u="none" cap="none" strike="noStrike">
              <a:solidFill>
                <a:srgbClr val="31538F"/>
              </a:solidFill>
              <a:latin typeface="Lato Black"/>
              <a:ea typeface="Lato Black"/>
              <a:cs typeface="Lato Black"/>
              <a:sym typeface="Lato Black"/>
            </a:endParaRPr>
          </a:p>
          <a:p>
            <a:pPr indent="0" lvl="0" marL="0" marR="0" rtl="0" algn="ctr">
              <a:lnSpc>
                <a:spcPct val="90000"/>
              </a:lnSpc>
              <a:spcBef>
                <a:spcPts val="0"/>
              </a:spcBef>
              <a:spcAft>
                <a:spcPts val="0"/>
              </a:spcAft>
              <a:buClr>
                <a:srgbClr val="225572"/>
              </a:buClr>
              <a:buSzPts val="10000"/>
              <a:buFont typeface="Lato Black"/>
              <a:buNone/>
            </a:pPr>
            <a:r>
              <a:rPr b="0" i="0" lang="en-US" sz="1700" u="none" cap="none" strike="noStrike">
                <a:solidFill>
                  <a:srgbClr val="31538F"/>
                </a:solidFill>
                <a:latin typeface="Lato Black"/>
                <a:ea typeface="Lato Black"/>
                <a:cs typeface="Lato Black"/>
                <a:sym typeface="Lato Black"/>
              </a:rPr>
              <a:t>3</a:t>
            </a:r>
            <a:r>
              <a:rPr lang="en-US" sz="1700">
                <a:solidFill>
                  <a:srgbClr val="31538F"/>
                </a:solidFill>
                <a:latin typeface="Lato Black"/>
                <a:ea typeface="Lato Black"/>
                <a:cs typeface="Lato Black"/>
                <a:sym typeface="Lato Black"/>
              </a:rPr>
              <a:t>1</a:t>
            </a:r>
            <a:r>
              <a:rPr b="0" i="0" lang="en-US" sz="1700" u="none" cap="none" strike="noStrike">
                <a:solidFill>
                  <a:srgbClr val="31538F"/>
                </a:solidFill>
                <a:latin typeface="Lato Black"/>
                <a:ea typeface="Lato Black"/>
                <a:cs typeface="Lato Black"/>
                <a:sym typeface="Lato Black"/>
              </a:rPr>
              <a:t> - Teachers </a:t>
            </a:r>
            <a:endParaRPr b="0" i="0" sz="1700" u="none" cap="none" strike="noStrike">
              <a:solidFill>
                <a:srgbClr val="31538F"/>
              </a:solidFill>
              <a:latin typeface="Lato Black"/>
              <a:ea typeface="Lato Black"/>
              <a:cs typeface="Lato Black"/>
              <a:sym typeface="Lato Black"/>
            </a:endParaRPr>
          </a:p>
          <a:p>
            <a:pPr indent="0" lvl="0" marL="0" marR="0" rtl="0" algn="ctr">
              <a:lnSpc>
                <a:spcPct val="90000"/>
              </a:lnSpc>
              <a:spcBef>
                <a:spcPts val="0"/>
              </a:spcBef>
              <a:spcAft>
                <a:spcPts val="0"/>
              </a:spcAft>
              <a:buClr>
                <a:srgbClr val="225572"/>
              </a:buClr>
              <a:buSzPts val="10000"/>
              <a:buFont typeface="Lato Black"/>
              <a:buNone/>
            </a:pPr>
            <a:r>
              <a:t/>
            </a:r>
            <a:endParaRPr b="0" i="0" sz="1700" u="none" cap="none" strike="noStrike">
              <a:solidFill>
                <a:srgbClr val="31538F"/>
              </a:solidFill>
              <a:latin typeface="Lato Black"/>
              <a:ea typeface="Lato Black"/>
              <a:cs typeface="Lato Black"/>
              <a:sym typeface="Lato Black"/>
            </a:endParaRPr>
          </a:p>
        </p:txBody>
      </p:sp>
      <p:sp>
        <p:nvSpPr>
          <p:cNvPr id="105" name="Google Shape;105;p3"/>
          <p:cNvSpPr txBox="1"/>
          <p:nvPr/>
        </p:nvSpPr>
        <p:spPr>
          <a:xfrm>
            <a:off x="4146450" y="3191850"/>
            <a:ext cx="3000000" cy="1944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500">
                <a:solidFill>
                  <a:srgbClr val="31538F"/>
                </a:solidFill>
                <a:latin typeface="Lato Black"/>
                <a:ea typeface="Lato Black"/>
                <a:cs typeface="Lato Black"/>
                <a:sym typeface="Lato Black"/>
              </a:rPr>
              <a:t>540 – SSS</a:t>
            </a:r>
            <a:endParaRPr sz="35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t/>
            </a:r>
            <a:endParaRPr sz="21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rPr lang="en-US" sz="1800">
                <a:solidFill>
                  <a:srgbClr val="31538F"/>
                </a:solidFill>
                <a:latin typeface="Lato Black"/>
                <a:ea typeface="Lato Black"/>
                <a:cs typeface="Lato Black"/>
                <a:sym typeface="Lato Black"/>
              </a:rPr>
              <a:t>90</a:t>
            </a:r>
            <a:r>
              <a:rPr lang="en-US" sz="1800">
                <a:solidFill>
                  <a:srgbClr val="31538F"/>
                </a:solidFill>
                <a:latin typeface="Lato Black"/>
                <a:ea typeface="Lato Black"/>
                <a:cs typeface="Lato Black"/>
                <a:sym typeface="Lato Black"/>
              </a:rPr>
              <a:t>– Indigenous </a:t>
            </a:r>
            <a:endParaRPr sz="1800">
              <a:solidFill>
                <a:srgbClr val="31538F"/>
              </a:solidFill>
            </a:endParaRPr>
          </a:p>
          <a:p>
            <a:pPr indent="0" lvl="0" marL="0" rtl="0" algn="ctr">
              <a:lnSpc>
                <a:spcPct val="90000"/>
              </a:lnSpc>
              <a:spcBef>
                <a:spcPts val="0"/>
              </a:spcBef>
              <a:spcAft>
                <a:spcPts val="0"/>
              </a:spcAft>
              <a:buNone/>
            </a:pPr>
            <a:r>
              <a:rPr lang="en-US" sz="1800">
                <a:solidFill>
                  <a:srgbClr val="31538F"/>
                </a:solidFill>
                <a:latin typeface="Lato Black"/>
                <a:ea typeface="Lato Black"/>
                <a:cs typeface="Lato Black"/>
                <a:sym typeface="Lato Black"/>
              </a:rPr>
              <a:t>30 - International</a:t>
            </a:r>
            <a:endParaRPr sz="18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t/>
            </a:r>
            <a:endParaRPr sz="3500">
              <a:solidFill>
                <a:srgbClr val="31538F"/>
              </a:solidFill>
            </a:endParaRPr>
          </a:p>
        </p:txBody>
      </p:sp>
      <p:sp>
        <p:nvSpPr>
          <p:cNvPr id="106" name="Google Shape;106;p3"/>
          <p:cNvSpPr txBox="1"/>
          <p:nvPr/>
        </p:nvSpPr>
        <p:spPr>
          <a:xfrm>
            <a:off x="7283425" y="3297425"/>
            <a:ext cx="3000000" cy="202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600">
                <a:solidFill>
                  <a:srgbClr val="31538F"/>
                </a:solidFill>
                <a:latin typeface="Lato Black"/>
                <a:ea typeface="Lato Black"/>
                <a:cs typeface="Lato Black"/>
                <a:sym typeface="Lato Black"/>
              </a:rPr>
              <a:t>8-12</a:t>
            </a:r>
            <a:endParaRPr sz="36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t/>
            </a:r>
            <a:endParaRPr sz="21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rPr lang="en-US" sz="2100">
                <a:solidFill>
                  <a:srgbClr val="31538F"/>
                </a:solidFill>
                <a:latin typeface="Lato Black"/>
                <a:ea typeface="Lato Black"/>
                <a:cs typeface="Lato Black"/>
                <a:sym typeface="Lato Black"/>
              </a:rPr>
              <a:t>90</a:t>
            </a:r>
            <a:r>
              <a:rPr lang="en-US" sz="2100">
                <a:solidFill>
                  <a:srgbClr val="31538F"/>
                </a:solidFill>
                <a:latin typeface="Lato Black"/>
                <a:ea typeface="Lato Black"/>
                <a:cs typeface="Lato Black"/>
                <a:sym typeface="Lato Black"/>
              </a:rPr>
              <a:t> - Graduating</a:t>
            </a:r>
            <a:endParaRPr sz="21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t/>
            </a:r>
            <a:endParaRPr sz="2100">
              <a:solidFill>
                <a:srgbClr val="31538F"/>
              </a:solidFill>
              <a:latin typeface="Lato Black"/>
              <a:ea typeface="Lato Black"/>
              <a:cs typeface="Lato Black"/>
              <a:sym typeface="Lato Black"/>
            </a:endParaRPr>
          </a:p>
          <a:p>
            <a:pPr indent="0" lvl="0" marL="0" rtl="0" algn="ctr">
              <a:lnSpc>
                <a:spcPct val="90000"/>
              </a:lnSpc>
              <a:spcBef>
                <a:spcPts val="0"/>
              </a:spcBef>
              <a:spcAft>
                <a:spcPts val="0"/>
              </a:spcAft>
              <a:buNone/>
            </a:pPr>
            <a:r>
              <a:rPr lang="en-US" sz="3400">
                <a:solidFill>
                  <a:srgbClr val="31538F"/>
                </a:solidFill>
                <a:latin typeface="Lato Black"/>
                <a:ea typeface="Lato Black"/>
                <a:cs typeface="Lato Black"/>
                <a:sym typeface="Lato Black"/>
              </a:rPr>
              <a:t>2023</a:t>
            </a:r>
            <a:endParaRPr>
              <a:solidFill>
                <a:srgbClr val="31538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4"/>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12" name="Google Shape;112;p4"/>
          <p:cNvSpPr txBox="1"/>
          <p:nvPr/>
        </p:nvSpPr>
        <p:spPr>
          <a:xfrm>
            <a:off x="309600" y="1269425"/>
            <a:ext cx="4133400" cy="1156800"/>
          </a:xfrm>
          <a:prstGeom prst="rect">
            <a:avLst/>
          </a:prstGeom>
          <a:noFill/>
          <a:ln>
            <a:noFill/>
          </a:ln>
        </p:spPr>
        <p:txBody>
          <a:bodyPr anchorCtr="0" anchor="t" bIns="91425" lIns="91425" spcFirstLastPara="1" rIns="91425" wrap="square" tIns="91425">
            <a:spAutoFit/>
          </a:bodyPr>
          <a:lstStyle/>
          <a:p>
            <a:pPr indent="0" lvl="0" marL="0" rtl="0" algn="l">
              <a:lnSpc>
                <a:spcPct val="107000"/>
              </a:lnSpc>
              <a:spcBef>
                <a:spcPts val="0"/>
              </a:spcBef>
              <a:spcAft>
                <a:spcPts val="0"/>
              </a:spcAft>
              <a:buClr>
                <a:srgbClr val="151515"/>
              </a:buClr>
              <a:buSzPts val="2800"/>
              <a:buFont typeface="Helvetica Neue"/>
              <a:buNone/>
            </a:pPr>
            <a:r>
              <a:rPr lang="en-US" sz="1500">
                <a:solidFill>
                  <a:schemeClr val="lt1"/>
                </a:solidFill>
                <a:latin typeface="Lato"/>
                <a:ea typeface="Lato"/>
                <a:cs typeface="Lato"/>
                <a:sym typeface="Lato"/>
              </a:rPr>
              <a:t>Every student and staff member at Selkirk will benefit from being part of an open-minded and innovative learning community built upon the pillars of respect, growth, and equity. </a:t>
            </a:r>
            <a:endParaRPr sz="100">
              <a:latin typeface="Calibri"/>
              <a:ea typeface="Calibri"/>
              <a:cs typeface="Calibri"/>
              <a:sym typeface="Calibri"/>
            </a:endParaRPr>
          </a:p>
        </p:txBody>
      </p:sp>
      <p:pic>
        <p:nvPicPr>
          <p:cNvPr id="113" name="Google Shape;113;p4"/>
          <p:cNvPicPr preferRelativeResize="0"/>
          <p:nvPr/>
        </p:nvPicPr>
        <p:blipFill rotWithShape="1">
          <a:blip r:embed="rId4">
            <a:alphaModFix/>
          </a:blip>
          <a:srcRect b="0" l="0" r="0" t="0"/>
          <a:stretch/>
        </p:blipFill>
        <p:spPr>
          <a:xfrm>
            <a:off x="2678098" y="3837673"/>
            <a:ext cx="1764900" cy="2383525"/>
          </a:xfrm>
          <a:prstGeom prst="rect">
            <a:avLst/>
          </a:prstGeom>
          <a:noFill/>
          <a:ln>
            <a:noFill/>
          </a:ln>
        </p:spPr>
      </p:pic>
      <p:sp>
        <p:nvSpPr>
          <p:cNvPr id="114" name="Google Shape;114;p4"/>
          <p:cNvSpPr txBox="1"/>
          <p:nvPr/>
        </p:nvSpPr>
        <p:spPr>
          <a:xfrm>
            <a:off x="5168175" y="1253950"/>
            <a:ext cx="6550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1538F"/>
                </a:solidFill>
                <a:latin typeface="Lato Black"/>
                <a:ea typeface="Lato Black"/>
                <a:cs typeface="Lato Black"/>
                <a:sym typeface="Lato Black"/>
              </a:rPr>
              <a:t>Safety</a:t>
            </a:r>
            <a:endParaRPr sz="2000">
              <a:solidFill>
                <a:srgbClr val="31538F"/>
              </a:solidFill>
              <a:latin typeface="Lato Black"/>
              <a:ea typeface="Lato Black"/>
              <a:cs typeface="Lato Black"/>
              <a:sym typeface="Lato Black"/>
            </a:endParaRPr>
          </a:p>
          <a:p>
            <a:pPr indent="-317500" lvl="0" marL="457200" rtl="0" algn="l">
              <a:spcBef>
                <a:spcPts val="0"/>
              </a:spcBef>
              <a:spcAft>
                <a:spcPts val="0"/>
              </a:spcAft>
              <a:buClr>
                <a:srgbClr val="31538F"/>
              </a:buClr>
              <a:buSzPts val="1400"/>
              <a:buChar char="●"/>
            </a:pPr>
            <a:r>
              <a:rPr lang="en-US" sz="2000">
                <a:solidFill>
                  <a:srgbClr val="31538F"/>
                </a:solidFill>
                <a:latin typeface="Lato"/>
                <a:ea typeface="Lato"/>
                <a:cs typeface="Lato"/>
                <a:sym typeface="Lato"/>
              </a:rPr>
              <a:t>behave in a kind manner towards each other</a:t>
            </a:r>
            <a:endParaRPr>
              <a:solidFill>
                <a:srgbClr val="31538F"/>
              </a:solidFill>
            </a:endParaRPr>
          </a:p>
        </p:txBody>
      </p:sp>
      <p:sp>
        <p:nvSpPr>
          <p:cNvPr id="115" name="Google Shape;115;p4"/>
          <p:cNvSpPr txBox="1"/>
          <p:nvPr/>
        </p:nvSpPr>
        <p:spPr>
          <a:xfrm>
            <a:off x="5168175" y="2144075"/>
            <a:ext cx="6550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1538F"/>
                </a:solidFill>
                <a:latin typeface="Lato Black"/>
                <a:ea typeface="Lato Black"/>
                <a:cs typeface="Lato Black"/>
                <a:sym typeface="Lato Black"/>
              </a:rPr>
              <a:t>Team </a:t>
            </a:r>
            <a:endParaRPr sz="2000">
              <a:solidFill>
                <a:srgbClr val="31538F"/>
              </a:solidFill>
              <a:latin typeface="Lato Black"/>
              <a:ea typeface="Lato Black"/>
              <a:cs typeface="Lato Black"/>
              <a:sym typeface="Lato Black"/>
            </a:endParaRPr>
          </a:p>
          <a:p>
            <a:pPr indent="-317500" lvl="0" marL="457200" rtl="0" algn="l">
              <a:spcBef>
                <a:spcPts val="0"/>
              </a:spcBef>
              <a:spcAft>
                <a:spcPts val="0"/>
              </a:spcAft>
              <a:buClr>
                <a:srgbClr val="31538F"/>
              </a:buClr>
              <a:buSzPts val="1400"/>
              <a:buChar char="●"/>
            </a:pPr>
            <a:r>
              <a:rPr lang="en-US" sz="2000">
                <a:solidFill>
                  <a:srgbClr val="31538F"/>
                </a:solidFill>
                <a:latin typeface="Lato"/>
                <a:ea typeface="Lato"/>
                <a:cs typeface="Lato"/>
                <a:sym typeface="Lato"/>
              </a:rPr>
              <a:t>create positive relationships and engage actively </a:t>
            </a:r>
            <a:endParaRPr/>
          </a:p>
        </p:txBody>
      </p:sp>
      <p:sp>
        <p:nvSpPr>
          <p:cNvPr id="116" name="Google Shape;116;p4"/>
          <p:cNvSpPr txBox="1"/>
          <p:nvPr/>
        </p:nvSpPr>
        <p:spPr>
          <a:xfrm>
            <a:off x="5258650" y="3162550"/>
            <a:ext cx="591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1538F"/>
                </a:solidFill>
                <a:latin typeface="Lato Black"/>
                <a:ea typeface="Lato Black"/>
                <a:cs typeface="Lato Black"/>
                <a:sym typeface="Lato Black"/>
              </a:rPr>
              <a:t>Organized</a:t>
            </a:r>
            <a:endParaRPr sz="2000">
              <a:solidFill>
                <a:srgbClr val="31538F"/>
              </a:solidFill>
              <a:latin typeface="Lato Black"/>
              <a:ea typeface="Lato Black"/>
              <a:cs typeface="Lato Black"/>
              <a:sym typeface="Lato Black"/>
            </a:endParaRPr>
          </a:p>
          <a:p>
            <a:pPr indent="-317500" lvl="0" marL="457200" rtl="0" algn="l">
              <a:spcBef>
                <a:spcPts val="0"/>
              </a:spcBef>
              <a:spcAft>
                <a:spcPts val="0"/>
              </a:spcAft>
              <a:buClr>
                <a:srgbClr val="31538F"/>
              </a:buClr>
              <a:buSzPts val="1400"/>
              <a:buChar char="●"/>
            </a:pPr>
            <a:r>
              <a:rPr lang="en-US" sz="2000">
                <a:solidFill>
                  <a:srgbClr val="31538F"/>
                </a:solidFill>
                <a:latin typeface="Lato"/>
                <a:ea typeface="Lato"/>
                <a:cs typeface="Lato"/>
                <a:sym typeface="Lato"/>
              </a:rPr>
              <a:t>communicate, arrive on time and prepared </a:t>
            </a:r>
            <a:endParaRPr/>
          </a:p>
        </p:txBody>
      </p:sp>
      <p:sp>
        <p:nvSpPr>
          <p:cNvPr id="117" name="Google Shape;117;p4"/>
          <p:cNvSpPr txBox="1"/>
          <p:nvPr/>
        </p:nvSpPr>
        <p:spPr>
          <a:xfrm>
            <a:off x="5258650" y="4045625"/>
            <a:ext cx="591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1538F"/>
                </a:solidFill>
                <a:latin typeface="Lato Black"/>
                <a:ea typeface="Lato Black"/>
                <a:cs typeface="Lato Black"/>
                <a:sym typeface="Lato Black"/>
              </a:rPr>
              <a:t>Respectful</a:t>
            </a:r>
            <a:endParaRPr sz="2000">
              <a:solidFill>
                <a:srgbClr val="31538F"/>
              </a:solidFill>
              <a:latin typeface="Lato Black"/>
              <a:ea typeface="Lato Black"/>
              <a:cs typeface="Lato Black"/>
              <a:sym typeface="Lato Black"/>
            </a:endParaRPr>
          </a:p>
          <a:p>
            <a:pPr indent="-317500" lvl="0" marL="457200" rtl="0" algn="l">
              <a:spcBef>
                <a:spcPts val="0"/>
              </a:spcBef>
              <a:spcAft>
                <a:spcPts val="0"/>
              </a:spcAft>
              <a:buClr>
                <a:srgbClr val="31538F"/>
              </a:buClr>
              <a:buSzPts val="1400"/>
              <a:buChar char="●"/>
            </a:pPr>
            <a:r>
              <a:rPr lang="en-US" sz="2000">
                <a:solidFill>
                  <a:srgbClr val="31538F"/>
                </a:solidFill>
                <a:latin typeface="Lato"/>
                <a:ea typeface="Lato"/>
                <a:cs typeface="Lato"/>
                <a:sym typeface="Lato"/>
              </a:rPr>
              <a:t>mature, diverse thinking and considerate</a:t>
            </a:r>
            <a:endParaRPr/>
          </a:p>
        </p:txBody>
      </p:sp>
      <p:sp>
        <p:nvSpPr>
          <p:cNvPr id="118" name="Google Shape;118;p4"/>
          <p:cNvSpPr txBox="1"/>
          <p:nvPr/>
        </p:nvSpPr>
        <p:spPr>
          <a:xfrm>
            <a:off x="5258650" y="4916350"/>
            <a:ext cx="591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1538F"/>
                </a:solidFill>
                <a:latin typeface="Lato Black"/>
                <a:ea typeface="Lato Black"/>
                <a:cs typeface="Lato Black"/>
                <a:sym typeface="Lato Black"/>
              </a:rPr>
              <a:t>Mindful</a:t>
            </a:r>
            <a:endParaRPr sz="2000">
              <a:solidFill>
                <a:srgbClr val="31538F"/>
              </a:solidFill>
              <a:latin typeface="Lato Black"/>
              <a:ea typeface="Lato Black"/>
              <a:cs typeface="Lato Black"/>
              <a:sym typeface="Lato Black"/>
            </a:endParaRPr>
          </a:p>
          <a:p>
            <a:pPr indent="-317500" lvl="0" marL="457200" rtl="0" algn="l">
              <a:spcBef>
                <a:spcPts val="0"/>
              </a:spcBef>
              <a:spcAft>
                <a:spcPts val="0"/>
              </a:spcAft>
              <a:buClr>
                <a:srgbClr val="31538F"/>
              </a:buClr>
              <a:buSzPts val="1400"/>
              <a:buChar char="●"/>
            </a:pPr>
            <a:r>
              <a:rPr lang="en-US" sz="2000">
                <a:solidFill>
                  <a:srgbClr val="31538F"/>
                </a:solidFill>
                <a:latin typeface="Lato"/>
                <a:ea typeface="Lato"/>
                <a:cs typeface="Lato"/>
                <a:sym typeface="Lato"/>
              </a:rPr>
              <a:t>encourage, ethical decisions and engage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5"/>
          <p:cNvSpPr/>
          <p:nvPr/>
        </p:nvSpPr>
        <p:spPr>
          <a:xfrm rot="1576645">
            <a:off x="7343872" y="-1070818"/>
            <a:ext cx="6440896" cy="6404536"/>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124" name="Google Shape;124;p5"/>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25" name="Google Shape;125;p5"/>
          <p:cNvSpPr txBox="1"/>
          <p:nvPr/>
        </p:nvSpPr>
        <p:spPr>
          <a:xfrm>
            <a:off x="139325" y="889000"/>
            <a:ext cx="6037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lt1"/>
                </a:solidFill>
                <a:latin typeface="Lato"/>
                <a:ea typeface="Lato"/>
                <a:cs typeface="Lato"/>
                <a:sym typeface="Lato"/>
              </a:rPr>
              <a:t>Equity and Inclusion</a:t>
            </a:r>
            <a:endParaRPr sz="4000">
              <a:solidFill>
                <a:schemeClr val="lt1"/>
              </a:solidFill>
            </a:endParaRPr>
          </a:p>
        </p:txBody>
      </p:sp>
      <p:sp>
        <p:nvSpPr>
          <p:cNvPr id="126" name="Google Shape;126;p5"/>
          <p:cNvSpPr txBox="1"/>
          <p:nvPr/>
        </p:nvSpPr>
        <p:spPr>
          <a:xfrm>
            <a:off x="668600" y="3631175"/>
            <a:ext cx="6037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ato"/>
                <a:ea typeface="Lato"/>
                <a:cs typeface="Lato"/>
                <a:sym typeface="Lato"/>
              </a:rPr>
              <a:t>To increase the social/emotional well-being of our students.</a:t>
            </a:r>
            <a:endParaRPr sz="2000">
              <a:solidFill>
                <a:schemeClr val="dk1"/>
              </a:solidFill>
              <a:latin typeface="Lato"/>
              <a:ea typeface="Lato"/>
              <a:cs typeface="Lato"/>
              <a:sym typeface="Lato"/>
            </a:endParaRPr>
          </a:p>
        </p:txBody>
      </p:sp>
      <p:pic>
        <p:nvPicPr>
          <p:cNvPr id="127" name="Google Shape;127;p5"/>
          <p:cNvPicPr preferRelativeResize="0"/>
          <p:nvPr/>
        </p:nvPicPr>
        <p:blipFill>
          <a:blip r:embed="rId4">
            <a:alphaModFix/>
          </a:blip>
          <a:stretch>
            <a:fillRect/>
          </a:stretch>
        </p:blipFill>
        <p:spPr>
          <a:xfrm>
            <a:off x="8518950" y="2002250"/>
            <a:ext cx="3379354" cy="2535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pic>
        <p:nvPicPr>
          <p:cNvPr id="132" name="Google Shape;132;p6"/>
          <p:cNvPicPr preferRelativeResize="0"/>
          <p:nvPr/>
        </p:nvPicPr>
        <p:blipFill>
          <a:blip r:embed="rId4">
            <a:alphaModFix/>
          </a:blip>
          <a:stretch>
            <a:fillRect/>
          </a:stretch>
        </p:blipFill>
        <p:spPr>
          <a:xfrm>
            <a:off x="5444575" y="242900"/>
            <a:ext cx="6655669" cy="3888625"/>
          </a:xfrm>
          <a:prstGeom prst="rect">
            <a:avLst/>
          </a:prstGeom>
          <a:noFill/>
          <a:ln>
            <a:noFill/>
          </a:ln>
        </p:spPr>
      </p:pic>
      <p:sp>
        <p:nvSpPr>
          <p:cNvPr id="133" name="Google Shape;133;p6"/>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34" name="Google Shape;134;p6"/>
          <p:cNvSpPr txBox="1"/>
          <p:nvPr/>
        </p:nvSpPr>
        <p:spPr>
          <a:xfrm>
            <a:off x="6080925" y="3570250"/>
            <a:ext cx="44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Q2</a:t>
            </a:r>
            <a:endParaRPr b="1">
              <a:latin typeface="Calibri"/>
              <a:ea typeface="Calibri"/>
              <a:cs typeface="Calibri"/>
              <a:sym typeface="Calibri"/>
            </a:endParaRPr>
          </a:p>
        </p:txBody>
      </p:sp>
      <p:sp>
        <p:nvSpPr>
          <p:cNvPr id="135" name="Google Shape;135;p6"/>
          <p:cNvSpPr txBox="1"/>
          <p:nvPr/>
        </p:nvSpPr>
        <p:spPr>
          <a:xfrm>
            <a:off x="7257800" y="3570250"/>
            <a:ext cx="44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Q</a:t>
            </a:r>
            <a:r>
              <a:rPr b="1" lang="en-US">
                <a:latin typeface="Calibri"/>
                <a:ea typeface="Calibri"/>
                <a:cs typeface="Calibri"/>
                <a:sym typeface="Calibri"/>
              </a:rPr>
              <a:t>3</a:t>
            </a:r>
            <a:endParaRPr b="1">
              <a:latin typeface="Calibri"/>
              <a:ea typeface="Calibri"/>
              <a:cs typeface="Calibri"/>
              <a:sym typeface="Calibri"/>
            </a:endParaRPr>
          </a:p>
        </p:txBody>
      </p:sp>
      <p:sp>
        <p:nvSpPr>
          <p:cNvPr id="136" name="Google Shape;136;p6"/>
          <p:cNvSpPr txBox="1"/>
          <p:nvPr/>
        </p:nvSpPr>
        <p:spPr>
          <a:xfrm>
            <a:off x="848300" y="5692638"/>
            <a:ext cx="10608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rgbClr val="FF0000"/>
                </a:solidFill>
                <a:latin typeface="Calibri"/>
                <a:ea typeface="Calibri"/>
                <a:cs typeface="Calibri"/>
                <a:sym typeface="Calibri"/>
              </a:rPr>
              <a:t>**The number of students monitored through our CARE team and staff mentors decreases as they transition from grade to grade.</a:t>
            </a:r>
            <a:endParaRPr b="1" sz="1900">
              <a:solidFill>
                <a:srgbClr val="FF0000"/>
              </a:solidFill>
              <a:latin typeface="Calibri"/>
              <a:ea typeface="Calibri"/>
              <a:cs typeface="Calibri"/>
              <a:sym typeface="Calibri"/>
            </a:endParaRPr>
          </a:p>
        </p:txBody>
      </p:sp>
      <p:graphicFrame>
        <p:nvGraphicFramePr>
          <p:cNvPr id="137" name="Google Shape;137;p6"/>
          <p:cNvGraphicFramePr/>
          <p:nvPr/>
        </p:nvGraphicFramePr>
        <p:xfrm>
          <a:off x="403075" y="908200"/>
          <a:ext cx="3000000" cy="3000000"/>
        </p:xfrm>
        <a:graphic>
          <a:graphicData uri="http://schemas.openxmlformats.org/drawingml/2006/table">
            <a:tbl>
              <a:tblPr>
                <a:noFill/>
                <a:tableStyleId>{7125A972-5D4D-4EAC-88AC-83D14AFD9B03}</a:tableStyleId>
              </a:tblPr>
              <a:tblGrid>
                <a:gridCol w="2395050"/>
                <a:gridCol w="2395050"/>
              </a:tblGrid>
              <a:tr h="1817800">
                <a:tc>
                  <a:txBody>
                    <a:bodyPr/>
                    <a:lstStyle/>
                    <a:p>
                      <a:pPr indent="0" lvl="0" marL="0" rtl="0" algn="ctr">
                        <a:spcBef>
                          <a:spcPts val="0"/>
                        </a:spcBef>
                        <a:spcAft>
                          <a:spcPts val="0"/>
                        </a:spcAft>
                        <a:buNone/>
                      </a:pPr>
                      <a:r>
                        <a:t/>
                      </a:r>
                      <a:endParaRPr b="1" sz="1800"/>
                    </a:p>
                  </a:txBody>
                  <a:tcPr marT="91425" marB="91425" marR="91425" marL="91425"/>
                </a:tc>
                <a:tc>
                  <a:txBody>
                    <a:bodyPr/>
                    <a:lstStyle/>
                    <a:p>
                      <a:pPr indent="0" lvl="0" marL="0" rtl="0" algn="ctr">
                        <a:spcBef>
                          <a:spcPts val="0"/>
                        </a:spcBef>
                        <a:spcAft>
                          <a:spcPts val="0"/>
                        </a:spcAft>
                        <a:buNone/>
                      </a:pPr>
                      <a:r>
                        <a:rPr b="1" lang="en-US" sz="1800"/>
                        <a:t>Is the school a place where you feel like you belong?</a:t>
                      </a:r>
                      <a:endParaRPr b="1" sz="1800"/>
                    </a:p>
                    <a:p>
                      <a:pPr indent="0" lvl="0" marL="0" rtl="0" algn="ctr">
                        <a:spcBef>
                          <a:spcPts val="0"/>
                        </a:spcBef>
                        <a:spcAft>
                          <a:spcPts val="0"/>
                        </a:spcAft>
                        <a:buNone/>
                      </a:pPr>
                      <a:r>
                        <a:rPr b="1" lang="en-US" sz="1800"/>
                        <a:t>Most times or always</a:t>
                      </a:r>
                      <a:endParaRPr b="1" sz="1800"/>
                    </a:p>
                  </a:txBody>
                  <a:tcPr marT="91425" marB="91425" marR="91425" marL="91425"/>
                </a:tc>
              </a:tr>
              <a:tr h="636050">
                <a:tc>
                  <a:txBody>
                    <a:bodyPr/>
                    <a:lstStyle/>
                    <a:p>
                      <a:pPr indent="0" lvl="0" marL="0" rtl="0" algn="ctr">
                        <a:spcBef>
                          <a:spcPts val="0"/>
                        </a:spcBef>
                        <a:spcAft>
                          <a:spcPts val="0"/>
                        </a:spcAft>
                        <a:buNone/>
                      </a:pPr>
                      <a:r>
                        <a:rPr b="1" lang="en-US" sz="1800"/>
                        <a:t>Grade 9</a:t>
                      </a:r>
                      <a:endParaRPr b="1" sz="1800"/>
                    </a:p>
                  </a:txBody>
                  <a:tcPr marT="91425" marB="91425" marR="91425" marL="91425">
                    <a:lnB cap="flat" cmpd="sng" w="9525">
                      <a:solidFill>
                        <a:srgbClr val="6FA8DC"/>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en-US" sz="1800"/>
                        <a:t>48%</a:t>
                      </a:r>
                      <a:endParaRPr b="1" sz="1800"/>
                    </a:p>
                  </a:txBody>
                  <a:tcPr marT="91425" marB="91425" marR="91425" marL="91425">
                    <a:lnB cap="flat" cmpd="sng" w="9525">
                      <a:solidFill>
                        <a:srgbClr val="6FA8DC"/>
                      </a:solidFill>
                      <a:prstDash val="solid"/>
                      <a:round/>
                      <a:headEnd len="sm" w="sm" type="none"/>
                      <a:tailEnd len="sm" w="sm" type="none"/>
                    </a:lnB>
                    <a:solidFill>
                      <a:srgbClr val="93C47D"/>
                    </a:solidFill>
                  </a:tcPr>
                </a:tc>
              </a:tr>
              <a:tr h="636050">
                <a:tc>
                  <a:txBody>
                    <a:bodyPr/>
                    <a:lstStyle/>
                    <a:p>
                      <a:pPr indent="0" lvl="0" marL="0" rtl="0" algn="ctr">
                        <a:spcBef>
                          <a:spcPts val="0"/>
                        </a:spcBef>
                        <a:spcAft>
                          <a:spcPts val="0"/>
                        </a:spcAft>
                        <a:buNone/>
                      </a:pPr>
                      <a:r>
                        <a:rPr b="1" lang="en-US" sz="1800"/>
                        <a:t>Grade 10</a:t>
                      </a:r>
                      <a:endParaRPr b="1" sz="1800"/>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US" sz="1800"/>
                        <a:t>49%</a:t>
                      </a:r>
                      <a:endParaRPr b="1" sz="1800"/>
                    </a:p>
                  </a:txBody>
                  <a:tcPr marT="91425" marB="91425" marR="91425" marL="91425">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6FA8DC"/>
                    </a:solidFill>
                  </a:tcPr>
                </a:tc>
              </a:tr>
              <a:tr h="636050">
                <a:tc>
                  <a:txBody>
                    <a:bodyPr/>
                    <a:lstStyle/>
                    <a:p>
                      <a:pPr indent="0" lvl="0" marL="0" rtl="0" algn="ctr">
                        <a:spcBef>
                          <a:spcPts val="0"/>
                        </a:spcBef>
                        <a:spcAft>
                          <a:spcPts val="0"/>
                        </a:spcAft>
                        <a:buNone/>
                      </a:pPr>
                      <a:r>
                        <a:rPr b="1" lang="en-US" sz="1800"/>
                        <a:t>Grade 11</a:t>
                      </a:r>
                      <a:endParaRPr b="1" sz="1800"/>
                    </a:p>
                  </a:txBody>
                  <a:tcPr marT="91425" marB="91425" marR="91425" marL="91425">
                    <a:lnT cap="flat" cmpd="sng" w="9525">
                      <a:solidFill>
                        <a:srgbClr val="6FA8DC"/>
                      </a:solidFill>
                      <a:prstDash val="solid"/>
                      <a:round/>
                      <a:headEnd len="sm" w="sm" type="none"/>
                      <a:tailEnd len="sm" w="sm" type="none"/>
                    </a:lnT>
                  </a:tcPr>
                </a:tc>
                <a:tc>
                  <a:txBody>
                    <a:bodyPr/>
                    <a:lstStyle/>
                    <a:p>
                      <a:pPr indent="0" lvl="0" marL="0" rtl="0" algn="ctr">
                        <a:spcBef>
                          <a:spcPts val="0"/>
                        </a:spcBef>
                        <a:spcAft>
                          <a:spcPts val="0"/>
                        </a:spcAft>
                        <a:buNone/>
                      </a:pPr>
                      <a:r>
                        <a:rPr b="1" lang="en-US" sz="1800"/>
                        <a:t>51%</a:t>
                      </a:r>
                      <a:endParaRPr b="1" sz="1800"/>
                    </a:p>
                  </a:txBody>
                  <a:tcPr marT="91425" marB="91425" marR="91425" marL="91425">
                    <a:lnT cap="flat" cmpd="sng" w="9525">
                      <a:solidFill>
                        <a:srgbClr val="6FA8DC"/>
                      </a:solidFill>
                      <a:prstDash val="solid"/>
                      <a:round/>
                      <a:headEnd len="sm" w="sm" type="none"/>
                      <a:tailEnd len="sm" w="sm" type="none"/>
                    </a:lnT>
                  </a:tcPr>
                </a:tc>
              </a:tr>
              <a:tr h="636050">
                <a:tc>
                  <a:txBody>
                    <a:bodyPr/>
                    <a:lstStyle/>
                    <a:p>
                      <a:pPr indent="0" lvl="0" marL="0" rtl="0" algn="ctr">
                        <a:spcBef>
                          <a:spcPts val="0"/>
                        </a:spcBef>
                        <a:spcAft>
                          <a:spcPts val="0"/>
                        </a:spcAft>
                        <a:buNone/>
                      </a:pPr>
                      <a:r>
                        <a:rPr b="1" lang="en-US" sz="1800">
                          <a:solidFill>
                            <a:schemeClr val="lt1"/>
                          </a:solidFill>
                        </a:rPr>
                        <a:t>Grade 12</a:t>
                      </a:r>
                      <a:endParaRPr b="1" sz="1800">
                        <a:solidFill>
                          <a:schemeClr val="lt1"/>
                        </a:solidFill>
                      </a:endParaRPr>
                    </a:p>
                  </a:txBody>
                  <a:tcPr marT="91425" marB="91425" marR="91425" marL="91425">
                    <a:solidFill>
                      <a:schemeClr val="dk1"/>
                    </a:solidFill>
                  </a:tcPr>
                </a:tc>
                <a:tc>
                  <a:txBody>
                    <a:bodyPr/>
                    <a:lstStyle/>
                    <a:p>
                      <a:pPr indent="0" lvl="0" marL="0" rtl="0" algn="ctr">
                        <a:spcBef>
                          <a:spcPts val="0"/>
                        </a:spcBef>
                        <a:spcAft>
                          <a:spcPts val="0"/>
                        </a:spcAft>
                        <a:buNone/>
                      </a:pPr>
                      <a:r>
                        <a:rPr b="1" lang="en-US" sz="1800">
                          <a:solidFill>
                            <a:schemeClr val="lt1"/>
                          </a:solidFill>
                        </a:rPr>
                        <a:t>62%</a:t>
                      </a:r>
                      <a:endParaRPr b="1" sz="1800">
                        <a:solidFill>
                          <a:schemeClr val="lt1"/>
                        </a:solidFill>
                      </a:endParaRPr>
                    </a:p>
                  </a:txBody>
                  <a:tcPr marT="91425" marB="91425" marR="91425" marL="91425">
                    <a:solidFill>
                      <a:schemeClr val="dk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7"/>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43" name="Google Shape;143;p7"/>
          <p:cNvSpPr txBox="1"/>
          <p:nvPr/>
        </p:nvSpPr>
        <p:spPr>
          <a:xfrm>
            <a:off x="1130000" y="1489500"/>
            <a:ext cx="3533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151515"/>
                </a:solidFill>
                <a:latin typeface="Lato"/>
                <a:ea typeface="Lato"/>
                <a:cs typeface="Lato"/>
                <a:sym typeface="Lato"/>
              </a:rPr>
              <a:t>D</a:t>
            </a:r>
            <a:r>
              <a:rPr lang="en-US">
                <a:solidFill>
                  <a:srgbClr val="151515"/>
                </a:solidFill>
                <a:latin typeface="Lato"/>
                <a:ea typeface="Lato"/>
                <a:cs typeface="Lato"/>
                <a:sym typeface="Lato"/>
              </a:rPr>
              <a:t>uring School-based and Vulnerable Learning Team weekly meetings, monthly staff meetings and department meetings,  we have created an ongoing cycle of review to improve student achievement.  We use the following evidence to identify our most vulnerable students and create a vulnerable student list.  Based on the Student Learning Survey results indicate a concern in belonging and connectedness.</a:t>
            </a:r>
            <a:endParaRPr>
              <a:solidFill>
                <a:srgbClr val="151515"/>
              </a:solidFill>
              <a:latin typeface="Lato"/>
              <a:ea typeface="Lato"/>
              <a:cs typeface="Lato"/>
              <a:sym typeface="Lato"/>
            </a:endParaRPr>
          </a:p>
          <a:p>
            <a:pPr indent="0" lvl="0" marL="0" rtl="0" algn="l">
              <a:spcBef>
                <a:spcPts val="0"/>
              </a:spcBef>
              <a:spcAft>
                <a:spcPts val="0"/>
              </a:spcAft>
              <a:buNone/>
            </a:pPr>
            <a:r>
              <a:rPr lang="en-US">
                <a:solidFill>
                  <a:srgbClr val="151515"/>
                </a:solidFill>
                <a:latin typeface="Lato"/>
                <a:ea typeface="Lato"/>
                <a:cs typeface="Lato"/>
                <a:sym typeface="Lato"/>
              </a:rPr>
              <a:t>Additionally,  we continue to notice  an increase in anxiety and mental health concerns amongst our students.   As a result, we will focus on increased belonging and will continue to identify, track, and support our most vulnerable learners through our CARE team and staff mentors.</a:t>
            </a:r>
            <a:endParaRPr>
              <a:solidFill>
                <a:srgbClr val="151515"/>
              </a:solidFill>
              <a:latin typeface="Lato"/>
              <a:ea typeface="Lato"/>
              <a:cs typeface="Lato"/>
              <a:sym typeface="Lato"/>
            </a:endParaRPr>
          </a:p>
        </p:txBody>
      </p:sp>
      <p:sp>
        <p:nvSpPr>
          <p:cNvPr id="144" name="Google Shape;144;p7"/>
          <p:cNvSpPr txBox="1"/>
          <p:nvPr/>
        </p:nvSpPr>
        <p:spPr>
          <a:xfrm>
            <a:off x="5121750" y="1489500"/>
            <a:ext cx="3324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ato"/>
                <a:ea typeface="Lato"/>
                <a:cs typeface="Lato"/>
                <a:sym typeface="Lato"/>
              </a:rPr>
              <a:t>We will increase belonging and connectedness amongst all students. </a:t>
            </a:r>
            <a:endParaRPr sz="1500">
              <a:solidFill>
                <a:schemeClr val="dk1"/>
              </a:solidFill>
              <a:latin typeface="Lato"/>
              <a:ea typeface="Lato"/>
              <a:cs typeface="Lato"/>
              <a:sym typeface="Lato"/>
            </a:endParaRPr>
          </a:p>
          <a:p>
            <a:pPr indent="0" lvl="0" marL="0" rtl="0" algn="l">
              <a:spcBef>
                <a:spcPts val="0"/>
              </a:spcBef>
              <a:spcAft>
                <a:spcPts val="0"/>
              </a:spcAft>
              <a:buNone/>
            </a:pPr>
            <a:r>
              <a:rPr lang="en-US" sz="1500">
                <a:solidFill>
                  <a:schemeClr val="dk1"/>
                </a:solidFill>
                <a:latin typeface="Lato"/>
                <a:ea typeface="Lato"/>
                <a:cs typeface="Lato"/>
                <a:sym typeface="Lato"/>
              </a:rPr>
              <a:t>  </a:t>
            </a:r>
            <a:endParaRPr sz="15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500">
                <a:solidFill>
                  <a:schemeClr val="dk1"/>
                </a:solidFill>
                <a:latin typeface="Lato"/>
                <a:ea typeface="Lato"/>
                <a:cs typeface="Lato"/>
                <a:sym typeface="Lato"/>
              </a:rPr>
              <a:t>Our specific inquiry will focus on the continued success of a CARE Team and staff mentors </a:t>
            </a:r>
            <a:r>
              <a:rPr lang="en-US" sz="1500">
                <a:solidFill>
                  <a:schemeClr val="dk1"/>
                </a:solidFill>
                <a:latin typeface="Lato"/>
                <a:ea typeface="Lato"/>
                <a:cs typeface="Lato"/>
                <a:sym typeface="Lato"/>
              </a:rPr>
              <a:t>with the goal of increasing connections with staff and each students’ sense of belonging.</a:t>
            </a:r>
            <a:endParaRPr sz="1500">
              <a:solidFill>
                <a:schemeClr val="dk1"/>
              </a:solidFill>
              <a:latin typeface="Lato"/>
              <a:ea typeface="Lato"/>
              <a:cs typeface="Lato"/>
              <a:sym typeface="Lato"/>
            </a:endParaRPr>
          </a:p>
        </p:txBody>
      </p:sp>
      <p:sp>
        <p:nvSpPr>
          <p:cNvPr id="145" name="Google Shape;145;p7"/>
          <p:cNvSpPr txBox="1"/>
          <p:nvPr/>
        </p:nvSpPr>
        <p:spPr>
          <a:xfrm>
            <a:off x="8699650" y="1489500"/>
            <a:ext cx="30345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151515"/>
                </a:solidFill>
                <a:latin typeface="Lato"/>
                <a:ea typeface="Lato"/>
                <a:cs typeface="Lato"/>
                <a:sym typeface="Lato"/>
              </a:rPr>
              <a:t>To what extent will the implementation of the CARE program, STORM Time and other school initiatives increase belonging of our students?</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8"/>
          <p:cNvSpPr txBox="1"/>
          <p:nvPr>
            <p:ph idx="12" type="sldNum"/>
          </p:nvPr>
        </p:nvSpPr>
        <p:spPr>
          <a:xfrm>
            <a:off x="9357049" y="642166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51" name="Google Shape;151;p8"/>
          <p:cNvSpPr txBox="1"/>
          <p:nvPr/>
        </p:nvSpPr>
        <p:spPr>
          <a:xfrm>
            <a:off x="2242425" y="4540850"/>
            <a:ext cx="11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2" name="Google Shape;152;p8"/>
          <p:cNvSpPr txBox="1"/>
          <p:nvPr/>
        </p:nvSpPr>
        <p:spPr>
          <a:xfrm>
            <a:off x="2186350" y="4372675"/>
            <a:ext cx="10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3" name="Google Shape;153;p8"/>
          <p:cNvSpPr txBox="1"/>
          <p:nvPr/>
        </p:nvSpPr>
        <p:spPr>
          <a:xfrm>
            <a:off x="1831300" y="4140650"/>
            <a:ext cx="1569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All staff review quarterly</a:t>
            </a:r>
            <a:endParaRPr b="1" sz="1600">
              <a:solidFill>
                <a:schemeClr val="lt1"/>
              </a:solidFill>
              <a:latin typeface="Calibri"/>
              <a:ea typeface="Calibri"/>
              <a:cs typeface="Calibri"/>
              <a:sym typeface="Calibri"/>
            </a:endParaRPr>
          </a:p>
        </p:txBody>
      </p:sp>
      <p:sp>
        <p:nvSpPr>
          <p:cNvPr id="154" name="Google Shape;154;p8"/>
          <p:cNvSpPr txBox="1"/>
          <p:nvPr/>
        </p:nvSpPr>
        <p:spPr>
          <a:xfrm>
            <a:off x="3756025" y="4148425"/>
            <a:ext cx="1270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To increase belonging for all students by 10 %</a:t>
            </a:r>
            <a:endParaRPr b="1" sz="1600">
              <a:solidFill>
                <a:schemeClr val="lt1"/>
              </a:solidFill>
              <a:latin typeface="Calibri"/>
              <a:ea typeface="Calibri"/>
              <a:cs typeface="Calibri"/>
              <a:sym typeface="Calibri"/>
            </a:endParaRPr>
          </a:p>
        </p:txBody>
      </p:sp>
      <p:sp>
        <p:nvSpPr>
          <p:cNvPr id="155" name="Google Shape;155;p8"/>
          <p:cNvSpPr txBox="1"/>
          <p:nvPr/>
        </p:nvSpPr>
        <p:spPr>
          <a:xfrm>
            <a:off x="5596563" y="4157125"/>
            <a:ext cx="1027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Monthly staff meetings</a:t>
            </a:r>
            <a:endParaRPr b="1">
              <a:solidFill>
                <a:schemeClr val="lt1"/>
              </a:solidFill>
              <a:latin typeface="Calibri"/>
              <a:ea typeface="Calibri"/>
              <a:cs typeface="Calibri"/>
              <a:sym typeface="Calibri"/>
            </a:endParaRPr>
          </a:p>
        </p:txBody>
      </p:sp>
      <p:sp>
        <p:nvSpPr>
          <p:cNvPr id="156" name="Google Shape;156;p8"/>
          <p:cNvSpPr txBox="1"/>
          <p:nvPr/>
        </p:nvSpPr>
        <p:spPr>
          <a:xfrm>
            <a:off x="7072900" y="3847975"/>
            <a:ext cx="15696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Spirit Work</a:t>
            </a:r>
            <a:endParaRPr b="1">
              <a:solidFill>
                <a:schemeClr val="lt1"/>
              </a:solidFill>
              <a:latin typeface="Calibri"/>
              <a:ea typeface="Calibri"/>
              <a:cs typeface="Calibri"/>
              <a:sym typeface="Calibri"/>
            </a:endParaRPr>
          </a:p>
          <a:p>
            <a:pPr indent="0" lvl="0" marL="0" rtl="0" algn="ctr">
              <a:spcBef>
                <a:spcPts val="0"/>
              </a:spcBef>
              <a:spcAft>
                <a:spcPts val="0"/>
              </a:spcAft>
              <a:buNone/>
            </a:pPr>
            <a:r>
              <a:rPr b="1" lang="en-US">
                <a:solidFill>
                  <a:schemeClr val="lt1"/>
                </a:solidFill>
                <a:latin typeface="Calibri"/>
                <a:ea typeface="Calibri"/>
                <a:cs typeface="Calibri"/>
                <a:sym typeface="Calibri"/>
              </a:rPr>
              <a:t>Four Seasons of Reconciliation</a:t>
            </a:r>
            <a:endParaRPr b="1">
              <a:solidFill>
                <a:schemeClr val="lt1"/>
              </a:solidFill>
              <a:latin typeface="Calibri"/>
              <a:ea typeface="Calibri"/>
              <a:cs typeface="Calibri"/>
              <a:sym typeface="Calibri"/>
            </a:endParaRPr>
          </a:p>
          <a:p>
            <a:pPr indent="0" lvl="0" marL="0" rtl="0" algn="ctr">
              <a:spcBef>
                <a:spcPts val="0"/>
              </a:spcBef>
              <a:spcAft>
                <a:spcPts val="0"/>
              </a:spcAft>
              <a:buNone/>
            </a:pPr>
            <a:r>
              <a:rPr b="1" lang="en-US">
                <a:solidFill>
                  <a:schemeClr val="lt1"/>
                </a:solidFill>
                <a:latin typeface="Calibri"/>
                <a:ea typeface="Calibri"/>
                <a:cs typeface="Calibri"/>
                <a:sym typeface="Calibri"/>
              </a:rPr>
              <a:t>Trauma-Informed Practices- Chuck Geddes</a:t>
            </a:r>
            <a:endParaRPr b="1">
              <a:solidFill>
                <a:schemeClr val="lt1"/>
              </a:solidFill>
              <a:latin typeface="Calibri"/>
              <a:ea typeface="Calibri"/>
              <a:cs typeface="Calibri"/>
              <a:sym typeface="Calibri"/>
            </a:endParaRPr>
          </a:p>
          <a:p>
            <a:pPr indent="0" lvl="0" marL="0" rtl="0" algn="ctr">
              <a:spcBef>
                <a:spcPts val="0"/>
              </a:spcBef>
              <a:spcAft>
                <a:spcPts val="0"/>
              </a:spcAft>
              <a:buNone/>
            </a:pPr>
            <a:r>
              <a:rPr b="1" lang="en-US">
                <a:solidFill>
                  <a:schemeClr val="lt1"/>
                </a:solidFill>
                <a:latin typeface="Calibri"/>
                <a:ea typeface="Calibri"/>
                <a:cs typeface="Calibri"/>
                <a:sym typeface="Calibri"/>
              </a:rPr>
              <a:t>Social-emotional Learning</a:t>
            </a:r>
            <a:endParaRPr b="1">
              <a:solidFill>
                <a:schemeClr val="lt1"/>
              </a:solidFill>
              <a:latin typeface="Calibri"/>
              <a:ea typeface="Calibri"/>
              <a:cs typeface="Calibri"/>
              <a:sym typeface="Calibri"/>
            </a:endParaRPr>
          </a:p>
          <a:p>
            <a:pPr indent="0" lvl="0" marL="0" rtl="0" algn="ctr">
              <a:spcBef>
                <a:spcPts val="0"/>
              </a:spcBef>
              <a:spcAft>
                <a:spcPts val="0"/>
              </a:spcAft>
              <a:buNone/>
            </a:pPr>
            <a:r>
              <a:t/>
            </a:r>
            <a:endParaRPr b="1" sz="1500">
              <a:solidFill>
                <a:schemeClr val="lt1"/>
              </a:solidFill>
              <a:latin typeface="Calibri"/>
              <a:ea typeface="Calibri"/>
              <a:cs typeface="Calibri"/>
              <a:sym typeface="Calibri"/>
            </a:endParaRPr>
          </a:p>
          <a:p>
            <a:pPr indent="0" lvl="0" marL="0" rtl="0" algn="l">
              <a:spcBef>
                <a:spcPts val="0"/>
              </a:spcBef>
              <a:spcAft>
                <a:spcPts val="0"/>
              </a:spcAft>
              <a:buNone/>
            </a:pPr>
            <a:r>
              <a:t/>
            </a:r>
            <a:endParaRPr>
              <a:solidFill>
                <a:schemeClr val="lt1"/>
              </a:solidFill>
              <a:latin typeface="Calibri"/>
              <a:ea typeface="Calibri"/>
              <a:cs typeface="Calibri"/>
              <a:sym typeface="Calibri"/>
            </a:endParaRPr>
          </a:p>
        </p:txBody>
      </p:sp>
      <p:sp>
        <p:nvSpPr>
          <p:cNvPr id="157" name="Google Shape;157;p8"/>
          <p:cNvSpPr txBox="1"/>
          <p:nvPr/>
        </p:nvSpPr>
        <p:spPr>
          <a:xfrm>
            <a:off x="8867100" y="3943125"/>
            <a:ext cx="15696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Weekly Vulnerable Learning Team meetings, School-based Team, and Learning Services meetings</a:t>
            </a:r>
            <a:endParaRPr b="1" sz="1300">
              <a:solidFill>
                <a:schemeClr val="lt1"/>
              </a:solidFill>
              <a:latin typeface="Calibri"/>
              <a:ea typeface="Calibri"/>
              <a:cs typeface="Calibri"/>
              <a:sym typeface="Calibri"/>
            </a:endParaRPr>
          </a:p>
          <a:p>
            <a:pPr indent="0" lvl="0" marL="0" rtl="0" algn="ctr">
              <a:spcBef>
                <a:spcPts val="0"/>
              </a:spcBef>
              <a:spcAft>
                <a:spcPts val="0"/>
              </a:spcAft>
              <a:buNone/>
            </a:pPr>
            <a:r>
              <a:rPr b="1" lang="en-US" sz="1300">
                <a:solidFill>
                  <a:schemeClr val="lt1"/>
                </a:solidFill>
                <a:latin typeface="Calibri"/>
                <a:ea typeface="Calibri"/>
                <a:cs typeface="Calibri"/>
                <a:sym typeface="Calibri"/>
              </a:rPr>
              <a:t>Gr. 8 Transition Passport Program</a:t>
            </a:r>
            <a:endParaRPr b="1" sz="13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g1288583c4d3_0_0"/>
          <p:cNvSpPr/>
          <p:nvPr/>
        </p:nvSpPr>
        <p:spPr>
          <a:xfrm rot="1576663">
            <a:off x="7981392" y="-921987"/>
            <a:ext cx="5858751" cy="6018407"/>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163" name="Google Shape;163;g1288583c4d3_0_0"/>
          <p:cNvSpPr txBox="1"/>
          <p:nvPr>
            <p:ph idx="12" type="sldNum"/>
          </p:nvPr>
        </p:nvSpPr>
        <p:spPr>
          <a:xfrm>
            <a:off x="9357049" y="6421664"/>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600">
                <a:solidFill>
                  <a:schemeClr val="lt1"/>
                </a:solidFill>
              </a:rPr>
              <a:t>‹#›</a:t>
            </a:fld>
            <a:endParaRPr b="1" sz="1600">
              <a:solidFill>
                <a:schemeClr val="lt1"/>
              </a:solidFill>
            </a:endParaRPr>
          </a:p>
        </p:txBody>
      </p:sp>
      <p:sp>
        <p:nvSpPr>
          <p:cNvPr id="164" name="Google Shape;164;g1288583c4d3_0_0"/>
          <p:cNvSpPr txBox="1"/>
          <p:nvPr/>
        </p:nvSpPr>
        <p:spPr>
          <a:xfrm>
            <a:off x="749025" y="3613625"/>
            <a:ext cx="6062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ato Black"/>
                <a:ea typeface="Lato Black"/>
                <a:cs typeface="Lato Black"/>
                <a:sym typeface="Lato Black"/>
              </a:rPr>
              <a:t>Growth in Numeracy and Literacy</a:t>
            </a:r>
            <a:endParaRPr sz="2000">
              <a:solidFill>
                <a:schemeClr val="dk1"/>
              </a:solidFill>
              <a:latin typeface="Lato Black"/>
              <a:ea typeface="Lato Black"/>
              <a:cs typeface="Lato Black"/>
              <a:sym typeface="Lato Black"/>
            </a:endParaRPr>
          </a:p>
          <a:p>
            <a:pPr indent="0" lvl="0" marL="0" rtl="0" algn="l">
              <a:spcBef>
                <a:spcPts val="0"/>
              </a:spcBef>
              <a:spcAft>
                <a:spcPts val="0"/>
              </a:spcAft>
              <a:buNone/>
            </a:pPr>
            <a:r>
              <a:rPr lang="en-US" sz="2000">
                <a:solidFill>
                  <a:schemeClr val="dk1"/>
                </a:solidFill>
                <a:latin typeface="Lato"/>
                <a:ea typeface="Lato"/>
                <a:cs typeface="Lato"/>
                <a:sym typeface="Lato"/>
              </a:rPr>
              <a:t>To increase student achievement in numeracy and literacy</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Black"/>
              <a:ea typeface="Lato Black"/>
              <a:cs typeface="Lato Black"/>
              <a:sym typeface="Lato Black"/>
            </a:endParaRPr>
          </a:p>
          <a:p>
            <a:pPr indent="0" lvl="0" marL="457200" rtl="0" algn="l">
              <a:spcBef>
                <a:spcPts val="0"/>
              </a:spcBef>
              <a:spcAft>
                <a:spcPts val="0"/>
              </a:spcAft>
              <a:buNone/>
            </a:pPr>
            <a:r>
              <a:t/>
            </a:r>
            <a:endParaRPr sz="2000">
              <a:solidFill>
                <a:schemeClr val="dk1"/>
              </a:solidFill>
              <a:latin typeface="Lato"/>
              <a:ea typeface="Lato"/>
              <a:cs typeface="Lato"/>
              <a:sym typeface="Lato"/>
            </a:endParaRPr>
          </a:p>
          <a:p>
            <a:pPr indent="0" lvl="0" marL="0" rtl="0" algn="l">
              <a:spcBef>
                <a:spcPts val="0"/>
              </a:spcBef>
              <a:spcAft>
                <a:spcPts val="0"/>
              </a:spcAft>
              <a:buNone/>
            </a:pPr>
            <a:r>
              <a:t/>
            </a:r>
            <a:endParaRPr sz="2000">
              <a:solidFill>
                <a:schemeClr val="dk1"/>
              </a:solidFill>
              <a:latin typeface="Lato"/>
              <a:ea typeface="Lato"/>
              <a:cs typeface="Lato"/>
              <a:sym typeface="Lato"/>
            </a:endParaRPr>
          </a:p>
        </p:txBody>
      </p:sp>
      <p:sp>
        <p:nvSpPr>
          <p:cNvPr id="165" name="Google Shape;165;g1288583c4d3_0_0"/>
          <p:cNvSpPr txBox="1"/>
          <p:nvPr/>
        </p:nvSpPr>
        <p:spPr>
          <a:xfrm>
            <a:off x="276250" y="828600"/>
            <a:ext cx="5970000" cy="7182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3750"/>
              <a:buFont typeface="Lato"/>
              <a:buNone/>
            </a:pPr>
            <a:r>
              <a:rPr b="1" i="0" lang="en-US" sz="4000" u="none" cap="none" strike="noStrike">
                <a:solidFill>
                  <a:srgbClr val="FFFFFF"/>
                </a:solidFill>
                <a:latin typeface="Lato"/>
                <a:ea typeface="Lato"/>
                <a:cs typeface="Lato"/>
                <a:sym typeface="Lato"/>
              </a:rPr>
              <a:t>Success for all learners</a:t>
            </a:r>
            <a:endParaRPr b="0" i="0" sz="4000" u="none" cap="none" strike="noStrike">
              <a:solidFill>
                <a:srgbClr val="000000"/>
              </a:solidFill>
              <a:latin typeface="Arial"/>
              <a:ea typeface="Arial"/>
              <a:cs typeface="Arial"/>
              <a:sym typeface="Arial"/>
            </a:endParaRPr>
          </a:p>
        </p:txBody>
      </p:sp>
      <p:pic>
        <p:nvPicPr>
          <p:cNvPr id="166" name="Google Shape;166;g1288583c4d3_0_0"/>
          <p:cNvPicPr preferRelativeResize="0"/>
          <p:nvPr/>
        </p:nvPicPr>
        <p:blipFill rotWithShape="1">
          <a:blip r:embed="rId4">
            <a:alphaModFix/>
          </a:blip>
          <a:srcRect b="0" l="0" r="0" t="14170"/>
          <a:stretch/>
        </p:blipFill>
        <p:spPr>
          <a:xfrm>
            <a:off x="8591550" y="2336000"/>
            <a:ext cx="3230851" cy="1847974"/>
          </a:xfrm>
          <a:prstGeom prst="rect">
            <a:avLst/>
          </a:prstGeom>
          <a:noFill/>
          <a:ln cap="flat" cmpd="sng" w="12700">
            <a:solidFill>
              <a:srgbClr val="31538F"/>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2022-05-11T22:52:46Z</dcterms:created>
  <dc:creator>Scott Sharun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