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57" r:id="rId6"/>
    <p:sldId id="258" r:id="rId7"/>
    <p:sldId id="259" r:id="rId8"/>
    <p:sldId id="260" r:id="rId9"/>
    <p:sldId id="299" r:id="rId10"/>
    <p:sldId id="296" r:id="rId11"/>
    <p:sldId id="298" r:id="rId12"/>
    <p:sldId id="297" r:id="rId13"/>
    <p:sldId id="263" r:id="rId14"/>
    <p:sldId id="261" r:id="rId15"/>
    <p:sldId id="288" r:id="rId16"/>
    <p:sldId id="270" r:id="rId17"/>
    <p:sldId id="302" r:id="rId18"/>
    <p:sldId id="303" r:id="rId19"/>
    <p:sldId id="305" r:id="rId20"/>
    <p:sldId id="304" r:id="rId21"/>
    <p:sldId id="272" r:id="rId22"/>
    <p:sldId id="267" r:id="rId23"/>
    <p:sldId id="290" r:id="rId24"/>
    <p:sldId id="308" r:id="rId25"/>
    <p:sldId id="309" r:id="rId26"/>
    <p:sldId id="280" r:id="rId27"/>
    <p:sldId id="286"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en Sage" initials="GS" lastIdx="1" clrIdx="0">
    <p:extLst>
      <p:ext uri="{19B8F6BF-5375-455C-9EA6-DF929625EA0E}">
        <p15:presenceInfo xmlns:p15="http://schemas.microsoft.com/office/powerpoint/2012/main" userId="S-1-5-21-4148958227-2611009136-570421721-133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95" d="100"/>
          <a:sy n="95" d="100"/>
        </p:scale>
        <p:origin x="342"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STRATEGIC THINKING</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960784313725492E-2"/>
          <c:y val="0.21142347480246307"/>
          <c:w val="0.94852941176470584"/>
          <c:h val="0.67409794412661117"/>
        </c:manualLayout>
      </c:layout>
      <c:barChart>
        <c:barDir val="col"/>
        <c:grouping val="clustered"/>
        <c:varyColors val="0"/>
        <c:ser>
          <c:idx val="0"/>
          <c:order val="0"/>
          <c:tx>
            <c:strRef>
              <c:f>Sheet1!$B$1</c:f>
              <c:strCache>
                <c:ptCount val="1"/>
                <c:pt idx="0">
                  <c:v>DTSS</c:v>
                </c:pt>
              </c:strCache>
            </c:strRef>
          </c:tx>
          <c:spPr>
            <a:solidFill>
              <a:schemeClr val="accent1">
                <a:shade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Strategic Thinking</c:v>
                </c:pt>
              </c:strCache>
            </c:strRef>
          </c:cat>
          <c:val>
            <c:numRef>
              <c:f>Sheet1!$B$2</c:f>
              <c:numCache>
                <c:formatCode>0.00%</c:formatCode>
                <c:ptCount val="1"/>
                <c:pt idx="0">
                  <c:v>0.3357</c:v>
                </c:pt>
              </c:numCache>
            </c:numRef>
          </c:val>
          <c:extLst>
            <c:ext xmlns:c16="http://schemas.microsoft.com/office/drawing/2014/chart" uri="{C3380CC4-5D6E-409C-BE32-E72D297353CC}">
              <c16:uniqueId val="{00000000-6AFA-4B8A-9B07-904D9B478412}"/>
            </c:ext>
          </c:extLst>
        </c:ser>
        <c:ser>
          <c:idx val="1"/>
          <c:order val="1"/>
          <c:tx>
            <c:strRef>
              <c:f>Sheet1!$C$1</c:f>
              <c:strCache>
                <c:ptCount val="1"/>
                <c:pt idx="0">
                  <c:v>SD6(district)</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Strategic Thinking</c:v>
                </c:pt>
              </c:strCache>
            </c:strRef>
          </c:cat>
          <c:val>
            <c:numRef>
              <c:f>Sheet1!$C$2</c:f>
              <c:numCache>
                <c:formatCode>0.00%</c:formatCode>
                <c:ptCount val="1"/>
                <c:pt idx="0">
                  <c:v>0.41880000000000001</c:v>
                </c:pt>
              </c:numCache>
            </c:numRef>
          </c:val>
          <c:extLst>
            <c:ext xmlns:c16="http://schemas.microsoft.com/office/drawing/2014/chart" uri="{C3380CC4-5D6E-409C-BE32-E72D297353CC}">
              <c16:uniqueId val="{00000001-6AFA-4B8A-9B07-904D9B478412}"/>
            </c:ext>
          </c:extLst>
        </c:ser>
        <c:ser>
          <c:idx val="2"/>
          <c:order val="2"/>
          <c:tx>
            <c:strRef>
              <c:f>Sheet1!$D$1</c:f>
              <c:strCache>
                <c:ptCount val="1"/>
                <c:pt idx="0">
                  <c:v>All BC Public Schools</c:v>
                </c:pt>
              </c:strCache>
            </c:strRef>
          </c:tx>
          <c:spPr>
            <a:solidFill>
              <a:schemeClr val="accent1">
                <a:tint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Strategic Thinking</c:v>
                </c:pt>
              </c:strCache>
            </c:strRef>
          </c:cat>
          <c:val>
            <c:numRef>
              <c:f>Sheet1!$D$2</c:f>
              <c:numCache>
                <c:formatCode>0.00%</c:formatCode>
                <c:ptCount val="1"/>
                <c:pt idx="0">
                  <c:v>0.37819999999999998</c:v>
                </c:pt>
              </c:numCache>
            </c:numRef>
          </c:val>
          <c:extLst>
            <c:ext xmlns:c16="http://schemas.microsoft.com/office/drawing/2014/chart" uri="{C3380CC4-5D6E-409C-BE32-E72D297353CC}">
              <c16:uniqueId val="{00000002-6AFA-4B8A-9B07-904D9B478412}"/>
            </c:ext>
          </c:extLst>
        </c:ser>
        <c:dLbls>
          <c:dLblPos val="outEnd"/>
          <c:showLegendKey val="0"/>
          <c:showVal val="1"/>
          <c:showCatName val="0"/>
          <c:showSerName val="0"/>
          <c:showPercent val="0"/>
          <c:showBubbleSize val="0"/>
        </c:dLbls>
        <c:gapWidth val="444"/>
        <c:overlap val="-90"/>
        <c:axId val="1078170431"/>
        <c:axId val="1078167935"/>
      </c:barChart>
      <c:catAx>
        <c:axId val="10781704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78167935"/>
        <c:crosses val="autoZero"/>
        <c:auto val="1"/>
        <c:lblAlgn val="ctr"/>
        <c:lblOffset val="100"/>
        <c:noMultiLvlLbl val="0"/>
      </c:catAx>
      <c:valAx>
        <c:axId val="1078167935"/>
        <c:scaling>
          <c:orientation val="minMax"/>
        </c:scaling>
        <c:delete val="1"/>
        <c:axPos val="l"/>
        <c:numFmt formatCode="0.00%" sourceLinked="1"/>
        <c:majorTickMark val="none"/>
        <c:minorTickMark val="none"/>
        <c:tickLblPos val="nextTo"/>
        <c:crossAx val="1078170431"/>
        <c:crosses val="autoZero"/>
        <c:crossBetween val="between"/>
      </c:valAx>
      <c:spPr>
        <a:noFill/>
        <a:ln w="25400">
          <a:noFill/>
        </a:ln>
        <a:effectLst/>
      </c:spPr>
    </c:plotArea>
    <c:legend>
      <c:legendPos val="t"/>
      <c:layout>
        <c:manualLayout>
          <c:xMode val="edge"/>
          <c:yMode val="edge"/>
          <c:x val="0.16198606607997529"/>
          <c:y val="8.7486423716107556E-2"/>
          <c:w val="0.65642002470279459"/>
          <c:h val="5.9726916180724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Student Perceptions of Their Mental Health</c:v>
                </c:pt>
              </c:strCache>
            </c:strRef>
          </c:tx>
          <c:dPt>
            <c:idx val="0"/>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50EB-4147-B793-AFE36055DA37}"/>
              </c:ext>
            </c:extLst>
          </c:dPt>
          <c:dPt>
            <c:idx val="1"/>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50EB-4147-B793-AFE36055DA37}"/>
              </c:ext>
            </c:extLst>
          </c:dPt>
          <c:dPt>
            <c:idx val="2"/>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50EB-4147-B793-AFE36055DA37}"/>
              </c:ext>
            </c:extLst>
          </c:dPt>
          <c:dPt>
            <c:idx val="3"/>
            <c:bubble3D val="0"/>
            <c:spPr>
              <a:solidFill>
                <a:schemeClr val="accent2">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50EB-4147-B793-AFE36055DA37}"/>
              </c:ext>
            </c:extLst>
          </c:dPt>
          <c:dPt>
            <c:idx val="4"/>
            <c:bubble3D val="0"/>
            <c:spPr>
              <a:solidFill>
                <a:schemeClr val="accent4">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50EB-4147-B793-AFE36055DA37}"/>
              </c:ext>
            </c:extLst>
          </c:dPt>
          <c:dPt>
            <c:idx val="5"/>
            <c:bubble3D val="0"/>
            <c:spPr>
              <a:solidFill>
                <a:schemeClr val="accent6">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50EB-4147-B793-AFE36055DA37}"/>
              </c:ext>
            </c:extLst>
          </c:dPt>
          <c:dLbls>
            <c:dLbl>
              <c:idx val="0"/>
              <c:layout>
                <c:manualLayout>
                  <c:x val="3.1631156399566803E-3"/>
                  <c:y val="0.1165148206036488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0EB-4147-B793-AFE36055DA3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Excellent</c:v>
                </c:pt>
                <c:pt idx="1">
                  <c:v>Very Good</c:v>
                </c:pt>
                <c:pt idx="2">
                  <c:v>Good</c:v>
                </c:pt>
                <c:pt idx="3">
                  <c:v>Fair</c:v>
                </c:pt>
                <c:pt idx="4">
                  <c:v>Poor</c:v>
                </c:pt>
                <c:pt idx="5">
                  <c:v>Don't know/No Answer</c:v>
                </c:pt>
              </c:strCache>
            </c:strRef>
          </c:cat>
          <c:val>
            <c:numRef>
              <c:f>Sheet1!$B$2:$B$7</c:f>
              <c:numCache>
                <c:formatCode>General</c:formatCode>
                <c:ptCount val="6"/>
                <c:pt idx="0">
                  <c:v>3</c:v>
                </c:pt>
                <c:pt idx="1">
                  <c:v>13</c:v>
                </c:pt>
                <c:pt idx="2">
                  <c:v>22</c:v>
                </c:pt>
                <c:pt idx="3">
                  <c:v>22</c:v>
                </c:pt>
                <c:pt idx="4">
                  <c:v>31</c:v>
                </c:pt>
                <c:pt idx="5">
                  <c:v>8</c:v>
                </c:pt>
              </c:numCache>
            </c:numRef>
          </c:val>
          <c:extLst>
            <c:ext xmlns:c16="http://schemas.microsoft.com/office/drawing/2014/chart" uri="{C3380CC4-5D6E-409C-BE32-E72D297353CC}">
              <c16:uniqueId val="{0000000C-50EB-4147-B793-AFE36055DA3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STRATEGIC THINKING</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960784313725492E-2"/>
          <c:y val="0.21142347480246307"/>
          <c:w val="0.94852941176470584"/>
          <c:h val="0.67409794412661117"/>
        </c:manualLayout>
      </c:layout>
      <c:barChart>
        <c:barDir val="col"/>
        <c:grouping val="clustered"/>
        <c:varyColors val="0"/>
        <c:ser>
          <c:idx val="0"/>
          <c:order val="0"/>
          <c:tx>
            <c:strRef>
              <c:f>Sheet1!$B$1</c:f>
              <c:strCache>
                <c:ptCount val="1"/>
                <c:pt idx="0">
                  <c:v>DTSS</c:v>
                </c:pt>
              </c:strCache>
            </c:strRef>
          </c:tx>
          <c:spPr>
            <a:solidFill>
              <a:schemeClr val="accent1">
                <a:shade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Strategic Thinking</c:v>
                </c:pt>
              </c:strCache>
            </c:strRef>
          </c:cat>
          <c:val>
            <c:numRef>
              <c:f>Sheet1!$B$2</c:f>
              <c:numCache>
                <c:formatCode>0.00%</c:formatCode>
                <c:ptCount val="1"/>
                <c:pt idx="0">
                  <c:v>0.3831</c:v>
                </c:pt>
              </c:numCache>
            </c:numRef>
          </c:val>
          <c:extLst>
            <c:ext xmlns:c16="http://schemas.microsoft.com/office/drawing/2014/chart" uri="{C3380CC4-5D6E-409C-BE32-E72D297353CC}">
              <c16:uniqueId val="{00000000-6AFA-4B8A-9B07-904D9B478412}"/>
            </c:ext>
          </c:extLst>
        </c:ser>
        <c:ser>
          <c:idx val="1"/>
          <c:order val="1"/>
          <c:tx>
            <c:strRef>
              <c:f>Sheet1!$C$1</c:f>
              <c:strCache>
                <c:ptCount val="1"/>
                <c:pt idx="0">
                  <c:v>SD6(district)</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Strategic Thinking</c:v>
                </c:pt>
              </c:strCache>
            </c:strRef>
          </c:cat>
          <c:val>
            <c:numRef>
              <c:f>Sheet1!$C$2</c:f>
              <c:numCache>
                <c:formatCode>0.00%</c:formatCode>
                <c:ptCount val="1"/>
                <c:pt idx="0">
                  <c:v>0.31909999999999999</c:v>
                </c:pt>
              </c:numCache>
            </c:numRef>
          </c:val>
          <c:extLst>
            <c:ext xmlns:c16="http://schemas.microsoft.com/office/drawing/2014/chart" uri="{C3380CC4-5D6E-409C-BE32-E72D297353CC}">
              <c16:uniqueId val="{00000001-6AFA-4B8A-9B07-904D9B478412}"/>
            </c:ext>
          </c:extLst>
        </c:ser>
        <c:ser>
          <c:idx val="2"/>
          <c:order val="2"/>
          <c:tx>
            <c:strRef>
              <c:f>Sheet1!$D$1</c:f>
              <c:strCache>
                <c:ptCount val="1"/>
                <c:pt idx="0">
                  <c:v>All BC Public Schools</c:v>
                </c:pt>
              </c:strCache>
            </c:strRef>
          </c:tx>
          <c:spPr>
            <a:solidFill>
              <a:schemeClr val="accent1">
                <a:tint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Strategic Thinking</c:v>
                </c:pt>
              </c:strCache>
            </c:strRef>
          </c:cat>
          <c:val>
            <c:numRef>
              <c:f>Sheet1!$D$2</c:f>
              <c:numCache>
                <c:formatCode>0.00%</c:formatCode>
                <c:ptCount val="1"/>
                <c:pt idx="0">
                  <c:v>0.36459999999999998</c:v>
                </c:pt>
              </c:numCache>
            </c:numRef>
          </c:val>
          <c:extLst>
            <c:ext xmlns:c16="http://schemas.microsoft.com/office/drawing/2014/chart" uri="{C3380CC4-5D6E-409C-BE32-E72D297353CC}">
              <c16:uniqueId val="{00000002-6AFA-4B8A-9B07-904D9B478412}"/>
            </c:ext>
          </c:extLst>
        </c:ser>
        <c:dLbls>
          <c:dLblPos val="outEnd"/>
          <c:showLegendKey val="0"/>
          <c:showVal val="1"/>
          <c:showCatName val="0"/>
          <c:showSerName val="0"/>
          <c:showPercent val="0"/>
          <c:showBubbleSize val="0"/>
        </c:dLbls>
        <c:gapWidth val="444"/>
        <c:overlap val="-90"/>
        <c:axId val="1078170431"/>
        <c:axId val="1078167935"/>
      </c:barChart>
      <c:catAx>
        <c:axId val="10781704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78167935"/>
        <c:crosses val="autoZero"/>
        <c:auto val="1"/>
        <c:lblAlgn val="ctr"/>
        <c:lblOffset val="100"/>
        <c:noMultiLvlLbl val="0"/>
      </c:catAx>
      <c:valAx>
        <c:axId val="1078167935"/>
        <c:scaling>
          <c:orientation val="minMax"/>
        </c:scaling>
        <c:delete val="1"/>
        <c:axPos val="l"/>
        <c:numFmt formatCode="0.00%" sourceLinked="1"/>
        <c:majorTickMark val="none"/>
        <c:minorTickMark val="none"/>
        <c:tickLblPos val="nextTo"/>
        <c:crossAx val="1078170431"/>
        <c:crosses val="autoZero"/>
        <c:crossBetween val="between"/>
      </c:valAx>
      <c:spPr>
        <a:noFill/>
        <a:ln w="25400">
          <a:noFill/>
        </a:ln>
        <a:effectLst/>
      </c:spPr>
    </c:plotArea>
    <c:legend>
      <c:legendPos val="t"/>
      <c:layout>
        <c:manualLayout>
          <c:xMode val="edge"/>
          <c:yMode val="edge"/>
          <c:x val="0.16198606607997529"/>
          <c:y val="8.7486423716107556E-2"/>
          <c:w val="0.65642002470279459"/>
          <c:h val="5.9726916180724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STRATEGIC THINKING</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960784313725492E-2"/>
          <c:y val="0.21142347480246307"/>
          <c:w val="0.94852941176470584"/>
          <c:h val="0.67409794412661117"/>
        </c:manualLayout>
      </c:layout>
      <c:barChart>
        <c:barDir val="col"/>
        <c:grouping val="clustered"/>
        <c:varyColors val="0"/>
        <c:ser>
          <c:idx val="0"/>
          <c:order val="0"/>
          <c:tx>
            <c:strRef>
              <c:f>Sheet1!$B$1</c:f>
              <c:strCache>
                <c:ptCount val="1"/>
                <c:pt idx="0">
                  <c:v>DTSS</c:v>
                </c:pt>
              </c:strCache>
            </c:strRef>
          </c:tx>
          <c:spPr>
            <a:solidFill>
              <a:schemeClr val="accent1">
                <a:shade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Strategic Thinking</c:v>
                </c:pt>
              </c:strCache>
            </c:strRef>
          </c:cat>
          <c:val>
            <c:numRef>
              <c:f>Sheet1!$B$2</c:f>
              <c:numCache>
                <c:formatCode>0.00%</c:formatCode>
                <c:ptCount val="1"/>
                <c:pt idx="0">
                  <c:v>0.3594</c:v>
                </c:pt>
              </c:numCache>
            </c:numRef>
          </c:val>
          <c:extLst>
            <c:ext xmlns:c16="http://schemas.microsoft.com/office/drawing/2014/chart" uri="{C3380CC4-5D6E-409C-BE32-E72D297353CC}">
              <c16:uniqueId val="{00000000-6AFA-4B8A-9B07-904D9B478412}"/>
            </c:ext>
          </c:extLst>
        </c:ser>
        <c:ser>
          <c:idx val="1"/>
          <c:order val="1"/>
          <c:tx>
            <c:strRef>
              <c:f>Sheet1!$C$1</c:f>
              <c:strCache>
                <c:ptCount val="1"/>
                <c:pt idx="0">
                  <c:v>SD6(district)</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Strategic Thinking</c:v>
                </c:pt>
              </c:strCache>
            </c:strRef>
          </c:cat>
          <c:val>
            <c:numRef>
              <c:f>Sheet1!$C$2</c:f>
              <c:numCache>
                <c:formatCode>0.00%</c:formatCode>
                <c:ptCount val="1"/>
                <c:pt idx="0">
                  <c:v>0.36899999999999999</c:v>
                </c:pt>
              </c:numCache>
            </c:numRef>
          </c:val>
          <c:extLst>
            <c:ext xmlns:c16="http://schemas.microsoft.com/office/drawing/2014/chart" uri="{C3380CC4-5D6E-409C-BE32-E72D297353CC}">
              <c16:uniqueId val="{00000001-6AFA-4B8A-9B07-904D9B478412}"/>
            </c:ext>
          </c:extLst>
        </c:ser>
        <c:ser>
          <c:idx val="2"/>
          <c:order val="2"/>
          <c:tx>
            <c:strRef>
              <c:f>Sheet1!$D$1</c:f>
              <c:strCache>
                <c:ptCount val="1"/>
                <c:pt idx="0">
                  <c:v>All BC Public Schools</c:v>
                </c:pt>
              </c:strCache>
            </c:strRef>
          </c:tx>
          <c:spPr>
            <a:solidFill>
              <a:schemeClr val="accent1">
                <a:tint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Strategic Thinking</c:v>
                </c:pt>
              </c:strCache>
            </c:strRef>
          </c:cat>
          <c:val>
            <c:numRef>
              <c:f>Sheet1!$D$2</c:f>
              <c:numCache>
                <c:formatCode>0.00%</c:formatCode>
                <c:ptCount val="1"/>
                <c:pt idx="0">
                  <c:v>0.37140000000000001</c:v>
                </c:pt>
              </c:numCache>
            </c:numRef>
          </c:val>
          <c:extLst>
            <c:ext xmlns:c16="http://schemas.microsoft.com/office/drawing/2014/chart" uri="{C3380CC4-5D6E-409C-BE32-E72D297353CC}">
              <c16:uniqueId val="{00000002-6AFA-4B8A-9B07-904D9B478412}"/>
            </c:ext>
          </c:extLst>
        </c:ser>
        <c:dLbls>
          <c:dLblPos val="outEnd"/>
          <c:showLegendKey val="0"/>
          <c:showVal val="1"/>
          <c:showCatName val="0"/>
          <c:showSerName val="0"/>
          <c:showPercent val="0"/>
          <c:showBubbleSize val="0"/>
        </c:dLbls>
        <c:gapWidth val="444"/>
        <c:overlap val="-90"/>
        <c:axId val="1078170431"/>
        <c:axId val="1078167935"/>
      </c:barChart>
      <c:catAx>
        <c:axId val="10781704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78167935"/>
        <c:crosses val="autoZero"/>
        <c:auto val="1"/>
        <c:lblAlgn val="ctr"/>
        <c:lblOffset val="100"/>
        <c:noMultiLvlLbl val="0"/>
      </c:catAx>
      <c:valAx>
        <c:axId val="1078167935"/>
        <c:scaling>
          <c:orientation val="minMax"/>
        </c:scaling>
        <c:delete val="1"/>
        <c:axPos val="l"/>
        <c:numFmt formatCode="0.00%" sourceLinked="1"/>
        <c:majorTickMark val="none"/>
        <c:minorTickMark val="none"/>
        <c:tickLblPos val="nextTo"/>
        <c:crossAx val="1078170431"/>
        <c:crosses val="autoZero"/>
        <c:crossBetween val="between"/>
      </c:valAx>
      <c:spPr>
        <a:noFill/>
        <a:ln w="25400">
          <a:noFill/>
        </a:ln>
        <a:effectLst/>
      </c:spPr>
    </c:plotArea>
    <c:legend>
      <c:legendPos val="t"/>
      <c:layout>
        <c:manualLayout>
          <c:xMode val="edge"/>
          <c:yMode val="edge"/>
          <c:x val="0.16198606607997529"/>
          <c:y val="8.7486423716107556E-2"/>
          <c:w val="0.65642002470279459"/>
          <c:h val="5.9726916180724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600" dirty="0"/>
              <a:t>Critical</a:t>
            </a:r>
            <a:r>
              <a:rPr lang="en-US" sz="1600" baseline="0" dirty="0"/>
              <a:t> </a:t>
            </a:r>
            <a:r>
              <a:rPr lang="en-US" sz="1600" dirty="0"/>
              <a:t>THINKING About Texts</a:t>
            </a:r>
          </a:p>
          <a:p>
            <a:pPr>
              <a:defRPr/>
            </a:pPr>
            <a:endParaRPr lang="en-US" dirty="0"/>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960784313725492E-2"/>
          <c:y val="0.21142347480246307"/>
          <c:w val="0.94852941176470584"/>
          <c:h val="0.67409794412661117"/>
        </c:manualLayout>
      </c:layout>
      <c:barChart>
        <c:barDir val="col"/>
        <c:grouping val="clustered"/>
        <c:varyColors val="0"/>
        <c:ser>
          <c:idx val="0"/>
          <c:order val="0"/>
          <c:tx>
            <c:strRef>
              <c:f>Sheet1!$B$1</c:f>
              <c:strCache>
                <c:ptCount val="1"/>
                <c:pt idx="0">
                  <c:v>DTSS</c:v>
                </c:pt>
              </c:strCache>
            </c:strRef>
          </c:tx>
          <c:spPr>
            <a:solidFill>
              <a:schemeClr val="accent1">
                <a:shade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Critical Thinking About Texts</c:v>
                </c:pt>
              </c:strCache>
            </c:strRef>
          </c:cat>
          <c:val>
            <c:numRef>
              <c:f>Sheet1!$B$2</c:f>
              <c:numCache>
                <c:formatCode>0.00%</c:formatCode>
                <c:ptCount val="1"/>
                <c:pt idx="0">
                  <c:v>0.56299999999999994</c:v>
                </c:pt>
              </c:numCache>
            </c:numRef>
          </c:val>
          <c:extLst>
            <c:ext xmlns:c16="http://schemas.microsoft.com/office/drawing/2014/chart" uri="{C3380CC4-5D6E-409C-BE32-E72D297353CC}">
              <c16:uniqueId val="{00000000-6AFA-4B8A-9B07-904D9B478412}"/>
            </c:ext>
          </c:extLst>
        </c:ser>
        <c:ser>
          <c:idx val="1"/>
          <c:order val="1"/>
          <c:tx>
            <c:strRef>
              <c:f>Sheet1!$C$1</c:f>
              <c:strCache>
                <c:ptCount val="1"/>
                <c:pt idx="0">
                  <c:v>SD6(district)</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Critical Thinking About Texts</c:v>
                </c:pt>
              </c:strCache>
            </c:strRef>
          </c:cat>
          <c:val>
            <c:numRef>
              <c:f>Sheet1!$C$2</c:f>
              <c:numCache>
                <c:formatCode>0.00%</c:formatCode>
                <c:ptCount val="1"/>
                <c:pt idx="0">
                  <c:v>0.57020000000000004</c:v>
                </c:pt>
              </c:numCache>
            </c:numRef>
          </c:val>
          <c:extLst>
            <c:ext xmlns:c16="http://schemas.microsoft.com/office/drawing/2014/chart" uri="{C3380CC4-5D6E-409C-BE32-E72D297353CC}">
              <c16:uniqueId val="{00000001-6AFA-4B8A-9B07-904D9B478412}"/>
            </c:ext>
          </c:extLst>
        </c:ser>
        <c:ser>
          <c:idx val="2"/>
          <c:order val="2"/>
          <c:tx>
            <c:strRef>
              <c:f>Sheet1!$D$1</c:f>
              <c:strCache>
                <c:ptCount val="1"/>
                <c:pt idx="0">
                  <c:v>All BC Public Schools</c:v>
                </c:pt>
              </c:strCache>
            </c:strRef>
          </c:tx>
          <c:spPr>
            <a:solidFill>
              <a:schemeClr val="accent1">
                <a:tint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Critical Thinking About Texts</c:v>
                </c:pt>
              </c:strCache>
            </c:strRef>
          </c:cat>
          <c:val>
            <c:numRef>
              <c:f>Sheet1!$D$2</c:f>
              <c:numCache>
                <c:formatCode>0.00%</c:formatCode>
                <c:ptCount val="1"/>
                <c:pt idx="0">
                  <c:v>0.60599999999999998</c:v>
                </c:pt>
              </c:numCache>
            </c:numRef>
          </c:val>
          <c:extLst>
            <c:ext xmlns:c16="http://schemas.microsoft.com/office/drawing/2014/chart" uri="{C3380CC4-5D6E-409C-BE32-E72D297353CC}">
              <c16:uniqueId val="{00000002-6AFA-4B8A-9B07-904D9B478412}"/>
            </c:ext>
          </c:extLst>
        </c:ser>
        <c:dLbls>
          <c:dLblPos val="outEnd"/>
          <c:showLegendKey val="0"/>
          <c:showVal val="1"/>
          <c:showCatName val="0"/>
          <c:showSerName val="0"/>
          <c:showPercent val="0"/>
          <c:showBubbleSize val="0"/>
        </c:dLbls>
        <c:gapWidth val="444"/>
        <c:overlap val="-90"/>
        <c:axId val="1078170431"/>
        <c:axId val="1078167935"/>
      </c:barChart>
      <c:catAx>
        <c:axId val="10781704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78167935"/>
        <c:crosses val="autoZero"/>
        <c:auto val="1"/>
        <c:lblAlgn val="ctr"/>
        <c:lblOffset val="100"/>
        <c:noMultiLvlLbl val="0"/>
      </c:catAx>
      <c:valAx>
        <c:axId val="1078167935"/>
        <c:scaling>
          <c:orientation val="minMax"/>
        </c:scaling>
        <c:delete val="1"/>
        <c:axPos val="l"/>
        <c:numFmt formatCode="0.00%" sourceLinked="1"/>
        <c:majorTickMark val="none"/>
        <c:minorTickMark val="none"/>
        <c:tickLblPos val="nextTo"/>
        <c:crossAx val="1078170431"/>
        <c:crosses val="autoZero"/>
        <c:crossBetween val="between"/>
      </c:valAx>
      <c:spPr>
        <a:noFill/>
        <a:ln w="25400">
          <a:noFill/>
        </a:ln>
        <a:effectLst/>
      </c:spPr>
    </c:plotArea>
    <c:legend>
      <c:legendPos val="t"/>
      <c:layout>
        <c:manualLayout>
          <c:xMode val="edge"/>
          <c:yMode val="edge"/>
          <c:x val="0.16198606607997529"/>
          <c:y val="8.7486423716107556E-2"/>
          <c:w val="0.65642002470279459"/>
          <c:h val="5.9726916180724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sz="1600" baseline="0" dirty="0"/>
              <a:t>Going Beyond the Text</a:t>
            </a:r>
            <a:endParaRPr lang="en-US" sz="1600" dirty="0"/>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960784313725492E-2"/>
          <c:y val="0.21142347480246307"/>
          <c:w val="0.94852941176470584"/>
          <c:h val="0.67409794412661117"/>
        </c:manualLayout>
      </c:layout>
      <c:barChart>
        <c:barDir val="col"/>
        <c:grouping val="clustered"/>
        <c:varyColors val="0"/>
        <c:ser>
          <c:idx val="0"/>
          <c:order val="0"/>
          <c:tx>
            <c:strRef>
              <c:f>Sheet1!$B$1</c:f>
              <c:strCache>
                <c:ptCount val="1"/>
                <c:pt idx="0">
                  <c:v>DTSS</c:v>
                </c:pt>
              </c:strCache>
            </c:strRef>
          </c:tx>
          <c:spPr>
            <a:solidFill>
              <a:schemeClr val="accent1">
                <a:shade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Going Beyond the Text</c:v>
                </c:pt>
              </c:strCache>
            </c:strRef>
          </c:cat>
          <c:val>
            <c:numRef>
              <c:f>Sheet1!$B$2</c:f>
              <c:numCache>
                <c:formatCode>0.00%</c:formatCode>
                <c:ptCount val="1"/>
                <c:pt idx="0">
                  <c:v>0.5071</c:v>
                </c:pt>
              </c:numCache>
            </c:numRef>
          </c:val>
          <c:extLst>
            <c:ext xmlns:c16="http://schemas.microsoft.com/office/drawing/2014/chart" uri="{C3380CC4-5D6E-409C-BE32-E72D297353CC}">
              <c16:uniqueId val="{00000000-6AFA-4B8A-9B07-904D9B478412}"/>
            </c:ext>
          </c:extLst>
        </c:ser>
        <c:ser>
          <c:idx val="1"/>
          <c:order val="1"/>
          <c:tx>
            <c:strRef>
              <c:f>Sheet1!$C$1</c:f>
              <c:strCache>
                <c:ptCount val="1"/>
                <c:pt idx="0">
                  <c:v>SD6(district)</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Going Beyond the Text</c:v>
                </c:pt>
              </c:strCache>
            </c:strRef>
          </c:cat>
          <c:val>
            <c:numRef>
              <c:f>Sheet1!$C$2</c:f>
              <c:numCache>
                <c:formatCode>0.00%</c:formatCode>
                <c:ptCount val="1"/>
                <c:pt idx="0">
                  <c:v>0.53569999999999995</c:v>
                </c:pt>
              </c:numCache>
            </c:numRef>
          </c:val>
          <c:extLst>
            <c:ext xmlns:c16="http://schemas.microsoft.com/office/drawing/2014/chart" uri="{C3380CC4-5D6E-409C-BE32-E72D297353CC}">
              <c16:uniqueId val="{00000001-6AFA-4B8A-9B07-904D9B478412}"/>
            </c:ext>
          </c:extLst>
        </c:ser>
        <c:ser>
          <c:idx val="2"/>
          <c:order val="2"/>
          <c:tx>
            <c:strRef>
              <c:f>Sheet1!$D$1</c:f>
              <c:strCache>
                <c:ptCount val="1"/>
                <c:pt idx="0">
                  <c:v>All BC Public Schools</c:v>
                </c:pt>
              </c:strCache>
            </c:strRef>
          </c:tx>
          <c:spPr>
            <a:solidFill>
              <a:schemeClr val="accent1">
                <a:tint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Going Beyond the Text</c:v>
                </c:pt>
              </c:strCache>
            </c:strRef>
          </c:cat>
          <c:val>
            <c:numRef>
              <c:f>Sheet1!$D$2</c:f>
              <c:numCache>
                <c:formatCode>0.00%</c:formatCode>
                <c:ptCount val="1"/>
                <c:pt idx="0">
                  <c:v>0.56820000000000004</c:v>
                </c:pt>
              </c:numCache>
            </c:numRef>
          </c:val>
          <c:extLst>
            <c:ext xmlns:c16="http://schemas.microsoft.com/office/drawing/2014/chart" uri="{C3380CC4-5D6E-409C-BE32-E72D297353CC}">
              <c16:uniqueId val="{00000002-6AFA-4B8A-9B07-904D9B478412}"/>
            </c:ext>
          </c:extLst>
        </c:ser>
        <c:dLbls>
          <c:dLblPos val="outEnd"/>
          <c:showLegendKey val="0"/>
          <c:showVal val="1"/>
          <c:showCatName val="0"/>
          <c:showSerName val="0"/>
          <c:showPercent val="0"/>
          <c:showBubbleSize val="0"/>
        </c:dLbls>
        <c:gapWidth val="444"/>
        <c:overlap val="-90"/>
        <c:axId val="1078170431"/>
        <c:axId val="1078167935"/>
      </c:barChart>
      <c:catAx>
        <c:axId val="10781704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78167935"/>
        <c:crosses val="autoZero"/>
        <c:auto val="1"/>
        <c:lblAlgn val="ctr"/>
        <c:lblOffset val="100"/>
        <c:noMultiLvlLbl val="0"/>
      </c:catAx>
      <c:valAx>
        <c:axId val="1078167935"/>
        <c:scaling>
          <c:orientation val="minMax"/>
        </c:scaling>
        <c:delete val="1"/>
        <c:axPos val="l"/>
        <c:numFmt formatCode="0.00%" sourceLinked="1"/>
        <c:majorTickMark val="none"/>
        <c:minorTickMark val="none"/>
        <c:tickLblPos val="nextTo"/>
        <c:crossAx val="1078170431"/>
        <c:crosses val="autoZero"/>
        <c:crossBetween val="between"/>
      </c:valAx>
      <c:spPr>
        <a:noFill/>
        <a:ln w="25400">
          <a:noFill/>
        </a:ln>
        <a:effectLst/>
      </c:spPr>
    </c:plotArea>
    <c:legend>
      <c:legendPos val="t"/>
      <c:layout>
        <c:manualLayout>
          <c:xMode val="edge"/>
          <c:yMode val="edge"/>
          <c:x val="0.16198606607997529"/>
          <c:y val="8.7486423716107556E-2"/>
          <c:w val="0.65642002470279459"/>
          <c:h val="5.9726916180724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Student Perceptions of Their Mental Health – Grade 10</a:t>
            </a:r>
          </a:p>
          <a:p>
            <a:pPr>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Student Perceptions of Their Mental Health</c:v>
                </c:pt>
              </c:strCache>
            </c:strRef>
          </c:tx>
          <c:dPt>
            <c:idx val="0"/>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50EB-4147-B793-AFE36055DA37}"/>
              </c:ext>
            </c:extLst>
          </c:dPt>
          <c:dPt>
            <c:idx val="1"/>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50EB-4147-B793-AFE36055DA37}"/>
              </c:ext>
            </c:extLst>
          </c:dPt>
          <c:dPt>
            <c:idx val="2"/>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50EB-4147-B793-AFE36055DA37}"/>
              </c:ext>
            </c:extLst>
          </c:dPt>
          <c:dPt>
            <c:idx val="3"/>
            <c:bubble3D val="0"/>
            <c:spPr>
              <a:solidFill>
                <a:schemeClr val="accent2">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50EB-4147-B793-AFE36055DA37}"/>
              </c:ext>
            </c:extLst>
          </c:dPt>
          <c:dPt>
            <c:idx val="4"/>
            <c:bubble3D val="0"/>
            <c:spPr>
              <a:solidFill>
                <a:schemeClr val="accent4">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50EB-4147-B793-AFE36055DA37}"/>
              </c:ext>
            </c:extLst>
          </c:dPt>
          <c:dPt>
            <c:idx val="5"/>
            <c:bubble3D val="0"/>
            <c:spPr>
              <a:solidFill>
                <a:schemeClr val="accent6">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50EB-4147-B793-AFE36055DA37}"/>
              </c:ext>
            </c:extLst>
          </c:dPt>
          <c:dLbls>
            <c:dLbl>
              <c:idx val="0"/>
              <c:layout>
                <c:manualLayout>
                  <c:x val="3.1631156399566803E-3"/>
                  <c:y val="0.1165148206036488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0EB-4147-B793-AFE36055DA3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Excellent</c:v>
                </c:pt>
                <c:pt idx="1">
                  <c:v>Very Good</c:v>
                </c:pt>
                <c:pt idx="2">
                  <c:v>Good</c:v>
                </c:pt>
                <c:pt idx="3">
                  <c:v>Fair</c:v>
                </c:pt>
                <c:pt idx="4">
                  <c:v>Poor</c:v>
                </c:pt>
                <c:pt idx="5">
                  <c:v>Don't know/No Answer</c:v>
                </c:pt>
              </c:strCache>
            </c:strRef>
          </c:cat>
          <c:val>
            <c:numRef>
              <c:f>Sheet1!$B$2:$B$7</c:f>
              <c:numCache>
                <c:formatCode>General</c:formatCode>
                <c:ptCount val="6"/>
                <c:pt idx="0">
                  <c:v>1</c:v>
                </c:pt>
                <c:pt idx="1">
                  <c:v>19</c:v>
                </c:pt>
                <c:pt idx="2">
                  <c:v>19</c:v>
                </c:pt>
                <c:pt idx="3">
                  <c:v>16</c:v>
                </c:pt>
                <c:pt idx="4">
                  <c:v>38</c:v>
                </c:pt>
                <c:pt idx="5">
                  <c:v>2</c:v>
                </c:pt>
              </c:numCache>
            </c:numRef>
          </c:val>
          <c:extLst>
            <c:ext xmlns:c16="http://schemas.microsoft.com/office/drawing/2014/chart" uri="{C3380CC4-5D6E-409C-BE32-E72D297353CC}">
              <c16:uniqueId val="{0000000C-50EB-4147-B793-AFE36055DA3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Student Perceptions of Their Mental Health – Grade 10</a:t>
            </a:r>
          </a:p>
          <a:p>
            <a:pPr>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7-03T13:35:42.339" idx="1">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406A7B2-FD66-4E68-AEA6-15B9B1ED5F9F}" type="datetimeFigureOut">
              <a:rPr lang="en-US" smtClean="0"/>
              <a:t>9/9/2022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E2BCF93-80F8-437B-B137-4B10696B8BF4}" type="slidenum">
              <a:rPr lang="en-US" smtClean="0"/>
              <a:t>‹#›</a:t>
            </a:fld>
            <a:endParaRPr lang="en-US"/>
          </a:p>
        </p:txBody>
      </p:sp>
    </p:spTree>
    <p:extLst>
      <p:ext uri="{BB962C8B-B14F-4D97-AF65-F5344CB8AC3E}">
        <p14:creationId xmlns:p14="http://schemas.microsoft.com/office/powerpoint/2010/main" val="2504966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EB49-21CA-4F4C-B18E-AC4427FAA4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295C26-201F-485B-9BC7-7FDF1FCBD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25C920-1298-4AA4-A796-F8DA4DA30FD6}"/>
              </a:ext>
            </a:extLst>
          </p:cNvPr>
          <p:cNvSpPr>
            <a:spLocks noGrp="1"/>
          </p:cNvSpPr>
          <p:nvPr>
            <p:ph type="dt" sz="half" idx="10"/>
          </p:nvPr>
        </p:nvSpPr>
        <p:spPr/>
        <p:txBody>
          <a:bodyPr/>
          <a:lstStyle/>
          <a:p>
            <a:fld id="{F70D164A-662C-410F-961B-39917D276060}" type="datetime1">
              <a:rPr lang="en-US" smtClean="0"/>
              <a:t>9/9/2022</a:t>
            </a:fld>
            <a:endParaRPr lang="en-US"/>
          </a:p>
        </p:txBody>
      </p:sp>
      <p:sp>
        <p:nvSpPr>
          <p:cNvPr id="5" name="Footer Placeholder 4">
            <a:extLst>
              <a:ext uri="{FF2B5EF4-FFF2-40B4-BE49-F238E27FC236}">
                <a16:creationId xmlns:a16="http://schemas.microsoft.com/office/drawing/2014/main" id="{03AC03B2-A6F5-47E2-8276-E93381FB9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F2FEB-E091-4CA3-BB8D-DC5284149E2C}"/>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10989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E677-5A7B-4533-8CB2-10DFEE43F6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827CAA-6B9C-44E2-AD92-B9A9CFAD27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21EA9-8ACE-4AE0-9491-AB9B0602AE65}"/>
              </a:ext>
            </a:extLst>
          </p:cNvPr>
          <p:cNvSpPr>
            <a:spLocks noGrp="1"/>
          </p:cNvSpPr>
          <p:nvPr>
            <p:ph type="dt" sz="half" idx="10"/>
          </p:nvPr>
        </p:nvSpPr>
        <p:spPr/>
        <p:txBody>
          <a:bodyPr/>
          <a:lstStyle/>
          <a:p>
            <a:fld id="{786CB4AB-6CE2-4722-9D17-860A92226F48}" type="datetime1">
              <a:rPr lang="en-US" smtClean="0"/>
              <a:t>9/9/2022</a:t>
            </a:fld>
            <a:endParaRPr lang="en-US"/>
          </a:p>
        </p:txBody>
      </p:sp>
      <p:sp>
        <p:nvSpPr>
          <p:cNvPr id="5" name="Footer Placeholder 4">
            <a:extLst>
              <a:ext uri="{FF2B5EF4-FFF2-40B4-BE49-F238E27FC236}">
                <a16:creationId xmlns:a16="http://schemas.microsoft.com/office/drawing/2014/main" id="{B7E8F7E3-4706-45FF-AF07-EC4422D84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256D1-FC09-4C43-82F0-73CAA5E4E61B}"/>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10911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6A87FD-5999-4879-A7B9-FD37A843F6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30DEC-64CF-4FC3-84DC-345A88789A4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DDDC5-F056-4CF9-8C87-7C88F543C12D}"/>
              </a:ext>
            </a:extLst>
          </p:cNvPr>
          <p:cNvSpPr>
            <a:spLocks noGrp="1"/>
          </p:cNvSpPr>
          <p:nvPr>
            <p:ph type="dt" sz="half" idx="10"/>
          </p:nvPr>
        </p:nvSpPr>
        <p:spPr/>
        <p:txBody>
          <a:bodyPr/>
          <a:lstStyle/>
          <a:p>
            <a:fld id="{682F91DB-782A-4AEB-87F3-410127E9FC23}" type="datetime1">
              <a:rPr lang="en-US" smtClean="0"/>
              <a:t>9/9/2022</a:t>
            </a:fld>
            <a:endParaRPr lang="en-US"/>
          </a:p>
        </p:txBody>
      </p:sp>
      <p:sp>
        <p:nvSpPr>
          <p:cNvPr id="5" name="Footer Placeholder 4">
            <a:extLst>
              <a:ext uri="{FF2B5EF4-FFF2-40B4-BE49-F238E27FC236}">
                <a16:creationId xmlns:a16="http://schemas.microsoft.com/office/drawing/2014/main" id="{CBF109E7-5558-4087-AE19-AC3FBDAFF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B9BE2-D65C-48C3-B6F0-3E683AE4B991}"/>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166311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AD69-3031-4000-A192-734A7E88F8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549F7-6FD5-4517-A512-58B9337545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4A3C5-46EF-4EEF-A503-F35627BEBE59}"/>
              </a:ext>
            </a:extLst>
          </p:cNvPr>
          <p:cNvSpPr>
            <a:spLocks noGrp="1"/>
          </p:cNvSpPr>
          <p:nvPr>
            <p:ph type="dt" sz="half" idx="10"/>
          </p:nvPr>
        </p:nvSpPr>
        <p:spPr/>
        <p:txBody>
          <a:bodyPr/>
          <a:lstStyle/>
          <a:p>
            <a:fld id="{EC5A3305-25A9-44A6-8976-C24E47248533}" type="datetime1">
              <a:rPr lang="en-US" smtClean="0"/>
              <a:t>9/9/2022</a:t>
            </a:fld>
            <a:endParaRPr lang="en-US"/>
          </a:p>
        </p:txBody>
      </p:sp>
      <p:sp>
        <p:nvSpPr>
          <p:cNvPr id="5" name="Footer Placeholder 4">
            <a:extLst>
              <a:ext uri="{FF2B5EF4-FFF2-40B4-BE49-F238E27FC236}">
                <a16:creationId xmlns:a16="http://schemas.microsoft.com/office/drawing/2014/main" id="{D157A0E6-BB17-41E9-8DC2-2144406B2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DCE6D-1E3E-4ECB-A12B-1983814A03A6}"/>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197416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CC09-B855-45AF-9DDB-5B7ADDE988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80EBAF-98BB-4B19-9CB3-CAD80DBCB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1032DE0-7DD1-4F5B-BC71-8B2661CDC989}"/>
              </a:ext>
            </a:extLst>
          </p:cNvPr>
          <p:cNvSpPr>
            <a:spLocks noGrp="1"/>
          </p:cNvSpPr>
          <p:nvPr>
            <p:ph type="dt" sz="half" idx="10"/>
          </p:nvPr>
        </p:nvSpPr>
        <p:spPr/>
        <p:txBody>
          <a:bodyPr/>
          <a:lstStyle/>
          <a:p>
            <a:fld id="{6B8B7850-1423-41ED-9700-4B94662104FB}" type="datetime1">
              <a:rPr lang="en-US" smtClean="0"/>
              <a:t>9/9/2022</a:t>
            </a:fld>
            <a:endParaRPr lang="en-US"/>
          </a:p>
        </p:txBody>
      </p:sp>
      <p:sp>
        <p:nvSpPr>
          <p:cNvPr id="5" name="Footer Placeholder 4">
            <a:extLst>
              <a:ext uri="{FF2B5EF4-FFF2-40B4-BE49-F238E27FC236}">
                <a16:creationId xmlns:a16="http://schemas.microsoft.com/office/drawing/2014/main" id="{3F9D2B86-0A94-4B7A-86C7-6B87BC4EE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71ACA-036C-4878-B4F3-DCF502F39A07}"/>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6355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0915-0A91-48FE-A186-243E4ADF60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B63F4-D0C4-4269-B73B-00A45D0FCB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0A7A43-F4BB-40CC-9B41-995F01E2E0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A231-ABF9-4DCD-98CE-490198E05363}"/>
              </a:ext>
            </a:extLst>
          </p:cNvPr>
          <p:cNvSpPr>
            <a:spLocks noGrp="1"/>
          </p:cNvSpPr>
          <p:nvPr>
            <p:ph type="dt" sz="half" idx="10"/>
          </p:nvPr>
        </p:nvSpPr>
        <p:spPr/>
        <p:txBody>
          <a:bodyPr/>
          <a:lstStyle/>
          <a:p>
            <a:fld id="{01EAC6A1-7700-406A-86E8-E692C75F40A7}" type="datetime1">
              <a:rPr lang="en-US" smtClean="0"/>
              <a:t>9/9/2022</a:t>
            </a:fld>
            <a:endParaRPr lang="en-US"/>
          </a:p>
        </p:txBody>
      </p:sp>
      <p:sp>
        <p:nvSpPr>
          <p:cNvPr id="6" name="Footer Placeholder 5">
            <a:extLst>
              <a:ext uri="{FF2B5EF4-FFF2-40B4-BE49-F238E27FC236}">
                <a16:creationId xmlns:a16="http://schemas.microsoft.com/office/drawing/2014/main" id="{9922399B-B9E6-4393-8F9B-D0DA6EB97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E106-676F-4201-A835-18256B087D52}"/>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79537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67F1-151F-419E-A547-79501BF6A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E8DB4-BCFF-4A66-9EC3-EAEDED591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D91E16-596A-4074-9DB5-A4F5ED7C5C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6E0FEFE-9824-4F69-ABB3-24FEF4B3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336724-2046-462B-9B18-023E862D48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7A40987-B350-4EBC-9C5A-3D9997D4C87D}"/>
              </a:ext>
            </a:extLst>
          </p:cNvPr>
          <p:cNvSpPr>
            <a:spLocks noGrp="1"/>
          </p:cNvSpPr>
          <p:nvPr>
            <p:ph type="dt" sz="half" idx="10"/>
          </p:nvPr>
        </p:nvSpPr>
        <p:spPr/>
        <p:txBody>
          <a:bodyPr/>
          <a:lstStyle/>
          <a:p>
            <a:fld id="{CD614286-5904-4172-83BF-4B4E6038802D}" type="datetime1">
              <a:rPr lang="en-US" smtClean="0"/>
              <a:t>9/9/2022</a:t>
            </a:fld>
            <a:endParaRPr lang="en-US"/>
          </a:p>
        </p:txBody>
      </p:sp>
      <p:sp>
        <p:nvSpPr>
          <p:cNvPr id="8" name="Footer Placeholder 7">
            <a:extLst>
              <a:ext uri="{FF2B5EF4-FFF2-40B4-BE49-F238E27FC236}">
                <a16:creationId xmlns:a16="http://schemas.microsoft.com/office/drawing/2014/main" id="{D5B51AA3-C550-4F73-8D92-CDA1E97927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57FDFB-A28B-4D20-8E38-EB3C5B18FDBB}"/>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257898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2F48-8405-4B3D-BEBC-BFDD7F6A0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859936-2996-4FCA-9128-7ADD8187F2BD}"/>
              </a:ext>
            </a:extLst>
          </p:cNvPr>
          <p:cNvSpPr>
            <a:spLocks noGrp="1"/>
          </p:cNvSpPr>
          <p:nvPr>
            <p:ph type="dt" sz="half" idx="10"/>
          </p:nvPr>
        </p:nvSpPr>
        <p:spPr/>
        <p:txBody>
          <a:bodyPr/>
          <a:lstStyle/>
          <a:p>
            <a:fld id="{22179D0F-2020-4190-B4DD-A69A8721CF18}" type="datetime1">
              <a:rPr lang="en-US" smtClean="0"/>
              <a:t>9/9/2022</a:t>
            </a:fld>
            <a:endParaRPr lang="en-US"/>
          </a:p>
        </p:txBody>
      </p:sp>
      <p:sp>
        <p:nvSpPr>
          <p:cNvPr id="4" name="Footer Placeholder 3">
            <a:extLst>
              <a:ext uri="{FF2B5EF4-FFF2-40B4-BE49-F238E27FC236}">
                <a16:creationId xmlns:a16="http://schemas.microsoft.com/office/drawing/2014/main" id="{686E18E5-2A0E-43EF-B960-F9F59A3497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550CAD-A45B-4B9F-B5FB-9D20A00B37DE}"/>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2119981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BDDB2-7E74-4358-96DD-983217652CBC}"/>
              </a:ext>
            </a:extLst>
          </p:cNvPr>
          <p:cNvSpPr>
            <a:spLocks noGrp="1"/>
          </p:cNvSpPr>
          <p:nvPr>
            <p:ph type="dt" sz="half" idx="10"/>
          </p:nvPr>
        </p:nvSpPr>
        <p:spPr/>
        <p:txBody>
          <a:bodyPr/>
          <a:lstStyle/>
          <a:p>
            <a:fld id="{005F2278-14A6-49EE-87BE-8073C8FC6AE8}" type="datetime1">
              <a:rPr lang="en-US" smtClean="0"/>
              <a:t>9/9/2022</a:t>
            </a:fld>
            <a:endParaRPr lang="en-US"/>
          </a:p>
        </p:txBody>
      </p:sp>
      <p:sp>
        <p:nvSpPr>
          <p:cNvPr id="3" name="Footer Placeholder 2">
            <a:extLst>
              <a:ext uri="{FF2B5EF4-FFF2-40B4-BE49-F238E27FC236}">
                <a16:creationId xmlns:a16="http://schemas.microsoft.com/office/drawing/2014/main" id="{CACD1545-8C9E-4089-9312-6D215CAC76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9B39AF-C4A1-4B3F-8CDA-3237D7BF14D4}"/>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6027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FD04-056F-4DF3-B091-EF40595FCC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96E1D7-B1FA-4F0D-9F55-B69A6FE988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065CD-EC7C-4FAF-9FB1-1670A4EF0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A84308-3793-4D04-BCC4-5A6A025C12BA}"/>
              </a:ext>
            </a:extLst>
          </p:cNvPr>
          <p:cNvSpPr>
            <a:spLocks noGrp="1"/>
          </p:cNvSpPr>
          <p:nvPr>
            <p:ph type="dt" sz="half" idx="10"/>
          </p:nvPr>
        </p:nvSpPr>
        <p:spPr/>
        <p:txBody>
          <a:bodyPr/>
          <a:lstStyle/>
          <a:p>
            <a:fld id="{9E002AFE-A69E-4D28-9042-6668B0C4D9AA}" type="datetime1">
              <a:rPr lang="en-US" smtClean="0"/>
              <a:t>9/9/2022</a:t>
            </a:fld>
            <a:endParaRPr lang="en-US"/>
          </a:p>
        </p:txBody>
      </p:sp>
      <p:sp>
        <p:nvSpPr>
          <p:cNvPr id="6" name="Footer Placeholder 5">
            <a:extLst>
              <a:ext uri="{FF2B5EF4-FFF2-40B4-BE49-F238E27FC236}">
                <a16:creationId xmlns:a16="http://schemas.microsoft.com/office/drawing/2014/main" id="{9251BBA8-D4EA-48E6-B979-7B02B88D54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582D0-5B2C-4F49-87D9-484E0CE267D6}"/>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175251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7468-59E3-4BC5-B8FB-DDF1391A0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4B9212-1F02-4155-BE8D-0D142D224A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BD333F-069F-44B9-A57E-37ABDCDE6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599BDC-1822-4FD7-9882-73225C2417D5}"/>
              </a:ext>
            </a:extLst>
          </p:cNvPr>
          <p:cNvSpPr>
            <a:spLocks noGrp="1"/>
          </p:cNvSpPr>
          <p:nvPr>
            <p:ph type="dt" sz="half" idx="10"/>
          </p:nvPr>
        </p:nvSpPr>
        <p:spPr/>
        <p:txBody>
          <a:bodyPr/>
          <a:lstStyle/>
          <a:p>
            <a:fld id="{6939D183-68B8-4290-A929-E813D6DBB1F9}" type="datetime1">
              <a:rPr lang="en-US" smtClean="0"/>
              <a:t>9/9/2022</a:t>
            </a:fld>
            <a:endParaRPr lang="en-US"/>
          </a:p>
        </p:txBody>
      </p:sp>
      <p:sp>
        <p:nvSpPr>
          <p:cNvPr id="6" name="Footer Placeholder 5">
            <a:extLst>
              <a:ext uri="{FF2B5EF4-FFF2-40B4-BE49-F238E27FC236}">
                <a16:creationId xmlns:a16="http://schemas.microsoft.com/office/drawing/2014/main" id="{4113E9D6-4672-49A7-8C38-A20868EDE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CF582-43D1-45BB-9A26-1C2784DF032F}"/>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32724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CC5B35-5C95-429F-A9D7-D22ABD2EFB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8B4886-6A60-4C0B-B161-A8ABC2C69B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A4A0E-E426-4EFC-A92F-FE903ED00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7AFA7-D55C-41B4-AEE8-196140B8F00B}" type="datetime1">
              <a:rPr lang="en-US" smtClean="0"/>
              <a:t>9/9/2022</a:t>
            </a:fld>
            <a:endParaRPr lang="en-US"/>
          </a:p>
        </p:txBody>
      </p:sp>
      <p:sp>
        <p:nvSpPr>
          <p:cNvPr id="5" name="Footer Placeholder 4">
            <a:extLst>
              <a:ext uri="{FF2B5EF4-FFF2-40B4-BE49-F238E27FC236}">
                <a16:creationId xmlns:a16="http://schemas.microsoft.com/office/drawing/2014/main" id="{38AE0C5F-388B-4263-B0C6-36B58B0EC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8782-947C-49A9-A4C7-C13DBAE9E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3F718-C1EF-4781-80DC-B411B2E0760A}" type="slidenum">
              <a:rPr lang="en-US" smtClean="0"/>
              <a:t>‹#›</a:t>
            </a:fld>
            <a:endParaRPr lang="en-US"/>
          </a:p>
        </p:txBody>
      </p:sp>
    </p:spTree>
    <p:extLst>
      <p:ext uri="{BB962C8B-B14F-4D97-AF65-F5344CB8AC3E}">
        <p14:creationId xmlns:p14="http://schemas.microsoft.com/office/powerpoint/2010/main" val="3302347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chart" Target="../charts/chart8.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chart" Target="../charts/chart11.xml"/><Relationship Id="rId4" Type="http://schemas.openxmlformats.org/officeDocument/2006/relationships/chart" Target="../charts/char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C7E24D-4F0E-4050-BDE1-DB5EC1B03C6C}"/>
              </a:ext>
            </a:extLst>
          </p:cNvPr>
          <p:cNvSpPr txBox="1"/>
          <p:nvPr/>
        </p:nvSpPr>
        <p:spPr>
          <a:xfrm>
            <a:off x="8054110" y="2351315"/>
            <a:ext cx="3043130" cy="461665"/>
          </a:xfrm>
          <a:prstGeom prst="rect">
            <a:avLst/>
          </a:prstGeom>
          <a:noFill/>
        </p:spPr>
        <p:txBody>
          <a:bodyPr wrap="square" rtlCol="0">
            <a:spAutoFit/>
          </a:bodyPr>
          <a:lstStyle/>
          <a:p>
            <a:pPr algn="r"/>
            <a:r>
              <a:rPr lang="en-US" sz="2400" dirty="0">
                <a:solidFill>
                  <a:schemeClr val="bg1"/>
                </a:solidFill>
                <a:latin typeface="Roboto" panose="02000000000000000000" pitchFamily="2" charset="0"/>
                <a:ea typeface="Roboto" panose="02000000000000000000" pitchFamily="2" charset="0"/>
              </a:rPr>
              <a:t>2022-2023</a:t>
            </a:r>
          </a:p>
        </p:txBody>
      </p:sp>
      <p:sp>
        <p:nvSpPr>
          <p:cNvPr id="15" name="TextBox 14">
            <a:extLst>
              <a:ext uri="{FF2B5EF4-FFF2-40B4-BE49-F238E27FC236}">
                <a16:creationId xmlns:a16="http://schemas.microsoft.com/office/drawing/2014/main" id="{4ECA52DA-4A5C-430D-BDF3-4061A9EC9BF3}"/>
              </a:ext>
            </a:extLst>
          </p:cNvPr>
          <p:cNvSpPr txBox="1"/>
          <p:nvPr/>
        </p:nvSpPr>
        <p:spPr>
          <a:xfrm>
            <a:off x="8584161" y="3583356"/>
            <a:ext cx="2513077" cy="830997"/>
          </a:xfrm>
          <a:prstGeom prst="rect">
            <a:avLst/>
          </a:prstGeom>
          <a:noFill/>
        </p:spPr>
        <p:txBody>
          <a:bodyPr wrap="square" rtlCol="0">
            <a:spAutoFit/>
          </a:bodyPr>
          <a:lstStyle/>
          <a:p>
            <a:pPr algn="r"/>
            <a:r>
              <a:rPr lang="en-US" sz="2400" dirty="0">
                <a:solidFill>
                  <a:schemeClr val="bg1"/>
                </a:solidFill>
                <a:latin typeface="Roboto" panose="02000000000000000000" pitchFamily="2" charset="0"/>
                <a:ea typeface="Roboto" panose="02000000000000000000" pitchFamily="2" charset="0"/>
              </a:rPr>
              <a:t>David Thompson Secondary School</a:t>
            </a:r>
          </a:p>
        </p:txBody>
      </p:sp>
      <p:sp>
        <p:nvSpPr>
          <p:cNvPr id="6" name="Slide Number Placeholder 1">
            <a:extLst>
              <a:ext uri="{FF2B5EF4-FFF2-40B4-BE49-F238E27FC236}">
                <a16:creationId xmlns:a16="http://schemas.microsoft.com/office/drawing/2014/main" id="{8A83A0DB-4705-4D21-ACDE-5F059D601CC8}"/>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a:t>
            </a:fld>
            <a:endParaRPr lang="en-US" sz="1600" b="1"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7" y="-197922"/>
            <a:ext cx="3939729" cy="5098473"/>
          </a:xfrm>
          <a:prstGeom prst="rect">
            <a:avLst/>
          </a:prstGeom>
        </p:spPr>
      </p:pic>
    </p:spTree>
    <p:extLst>
      <p:ext uri="{BB962C8B-B14F-4D97-AF65-F5344CB8AC3E}">
        <p14:creationId xmlns:p14="http://schemas.microsoft.com/office/powerpoint/2010/main" val="3679060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10</a:t>
            </a:fld>
            <a:endParaRPr lang="en-US" sz="1600" b="1" dirty="0">
              <a:solidFill>
                <a:schemeClr val="bg1"/>
              </a:solidFill>
            </a:endParaRPr>
          </a:p>
        </p:txBody>
      </p:sp>
      <p:sp>
        <p:nvSpPr>
          <p:cNvPr id="3" name="TextBox 2"/>
          <p:cNvSpPr txBox="1"/>
          <p:nvPr/>
        </p:nvSpPr>
        <p:spPr>
          <a:xfrm>
            <a:off x="274895" y="1764084"/>
            <a:ext cx="3676073" cy="4247317"/>
          </a:xfrm>
          <a:prstGeom prst="rect">
            <a:avLst/>
          </a:prstGeom>
          <a:noFill/>
        </p:spPr>
        <p:txBody>
          <a:bodyPr wrap="square" rtlCol="0">
            <a:spAutoFit/>
          </a:bodyPr>
          <a:lstStyle/>
          <a:p>
            <a:r>
              <a:rPr lang="en-US" dirty="0"/>
              <a:t>Student surveys conducted were consistent in identifying student sense of belonging to the school and  student mental health as a key areas of focus for staff.  This was reinforced when our District Student Advisory Council met with district leadership to share the same conclusion.  Parents input at the Community Engagement event in the spring of 2022 agreed.  Staff reported the same findings.  Parents also identified CORE as an effective tool to build students’ connection and mental health.</a:t>
            </a:r>
          </a:p>
        </p:txBody>
      </p:sp>
      <p:sp>
        <p:nvSpPr>
          <p:cNvPr id="4" name="Rectangle 3"/>
          <p:cNvSpPr/>
          <p:nvPr/>
        </p:nvSpPr>
        <p:spPr>
          <a:xfrm>
            <a:off x="4473920" y="1761214"/>
            <a:ext cx="3463637" cy="4801314"/>
          </a:xfrm>
          <a:prstGeom prst="rect">
            <a:avLst/>
          </a:prstGeom>
        </p:spPr>
        <p:txBody>
          <a:bodyPr wrap="square">
            <a:spAutoFit/>
          </a:bodyPr>
          <a:lstStyle/>
          <a:p>
            <a:r>
              <a:rPr lang="en-US" dirty="0"/>
              <a:t>Several strategies and programs will be incorporated to build connection and improve mental health of students.  Some of these programs include:</a:t>
            </a:r>
          </a:p>
          <a:p>
            <a:pPr marL="285750" indent="-285750">
              <a:buFont typeface="Wingdings" panose="05000000000000000000" pitchFamily="2" charset="2"/>
              <a:buChar char="§"/>
            </a:pPr>
            <a:r>
              <a:rPr lang="en-US" dirty="0"/>
              <a:t>Multi-graded Homerooms meeting regularly with students</a:t>
            </a:r>
          </a:p>
          <a:p>
            <a:pPr marL="285750" indent="-285750">
              <a:buFont typeface="Wingdings" panose="05000000000000000000" pitchFamily="2" charset="2"/>
              <a:buChar char="§"/>
            </a:pPr>
            <a:r>
              <a:rPr lang="en-US" dirty="0"/>
              <a:t>Peer and Staff Mentorship</a:t>
            </a:r>
          </a:p>
          <a:p>
            <a:pPr marL="285750" indent="-285750">
              <a:buFont typeface="Wingdings" panose="05000000000000000000" pitchFamily="2" charset="2"/>
              <a:buChar char="§"/>
            </a:pPr>
            <a:r>
              <a:rPr lang="en-US" dirty="0"/>
              <a:t>Safe Talk</a:t>
            </a:r>
          </a:p>
          <a:p>
            <a:pPr marL="285750" indent="-285750">
              <a:buFont typeface="Wingdings" panose="05000000000000000000" pitchFamily="2" charset="2"/>
              <a:buChar char="§"/>
            </a:pPr>
            <a:r>
              <a:rPr lang="en-US" dirty="0"/>
              <a:t>Sharing Circles</a:t>
            </a:r>
          </a:p>
          <a:p>
            <a:pPr marL="285750" indent="-285750">
              <a:buFont typeface="Wingdings" panose="05000000000000000000" pitchFamily="2" charset="2"/>
              <a:buChar char="§"/>
            </a:pPr>
            <a:r>
              <a:rPr lang="en-US" dirty="0"/>
              <a:t>Relationship Building</a:t>
            </a:r>
          </a:p>
          <a:p>
            <a:pPr marL="285750" indent="-285750">
              <a:buFont typeface="Wingdings" panose="05000000000000000000" pitchFamily="2" charset="2"/>
              <a:buChar char="§"/>
            </a:pPr>
            <a:r>
              <a:rPr lang="en-US" dirty="0"/>
              <a:t>Increasing the visibility and usage of </a:t>
            </a:r>
            <a:r>
              <a:rPr lang="en-US" dirty="0" err="1"/>
              <a:t>of</a:t>
            </a:r>
            <a:r>
              <a:rPr lang="en-US" dirty="0"/>
              <a:t> </a:t>
            </a:r>
            <a:r>
              <a:rPr lang="en-US" dirty="0" err="1"/>
              <a:t>Secwepmc</a:t>
            </a:r>
            <a:r>
              <a:rPr lang="en-US" dirty="0"/>
              <a:t>, Ktunaxa and </a:t>
            </a:r>
            <a:r>
              <a:rPr lang="en-US" dirty="0" err="1"/>
              <a:t>Michif</a:t>
            </a:r>
            <a:r>
              <a:rPr lang="en-US" dirty="0"/>
              <a:t> languages within the school</a:t>
            </a:r>
          </a:p>
          <a:p>
            <a:pPr marL="285750" indent="-285750">
              <a:buFont typeface="Wingdings" panose="05000000000000000000" pitchFamily="2" charset="2"/>
              <a:buChar char="§"/>
            </a:pPr>
            <a:endParaRPr lang="en-US" dirty="0"/>
          </a:p>
          <a:p>
            <a:endParaRPr lang="en-US" dirty="0"/>
          </a:p>
        </p:txBody>
      </p:sp>
      <p:sp>
        <p:nvSpPr>
          <p:cNvPr id="5" name="TextBox 4"/>
          <p:cNvSpPr txBox="1"/>
          <p:nvPr/>
        </p:nvSpPr>
        <p:spPr>
          <a:xfrm>
            <a:off x="8460509" y="1607127"/>
            <a:ext cx="45719" cy="369332"/>
          </a:xfrm>
          <a:prstGeom prst="rect">
            <a:avLst/>
          </a:prstGeom>
          <a:noFill/>
        </p:spPr>
        <p:txBody>
          <a:bodyPr wrap="square" rtlCol="0">
            <a:spAutoFit/>
          </a:bodyPr>
          <a:lstStyle/>
          <a:p>
            <a:endParaRPr lang="en-US" dirty="0"/>
          </a:p>
        </p:txBody>
      </p:sp>
      <p:sp>
        <p:nvSpPr>
          <p:cNvPr id="6" name="TextBox 5"/>
          <p:cNvSpPr txBox="1"/>
          <p:nvPr/>
        </p:nvSpPr>
        <p:spPr>
          <a:xfrm>
            <a:off x="8483368" y="1761214"/>
            <a:ext cx="3038764" cy="1754326"/>
          </a:xfrm>
          <a:prstGeom prst="rect">
            <a:avLst/>
          </a:prstGeom>
          <a:noFill/>
        </p:spPr>
        <p:txBody>
          <a:bodyPr wrap="square" rtlCol="0">
            <a:spAutoFit/>
          </a:bodyPr>
          <a:lstStyle/>
          <a:p>
            <a:r>
              <a:rPr lang="en-US" dirty="0"/>
              <a:t>To what extent will the implementation of staff initiated, weekly check in practice with students improve students’ sense of connectedness?</a:t>
            </a:r>
          </a:p>
        </p:txBody>
      </p:sp>
    </p:spTree>
    <p:extLst>
      <p:ext uri="{BB962C8B-B14F-4D97-AF65-F5344CB8AC3E}">
        <p14:creationId xmlns:p14="http://schemas.microsoft.com/office/powerpoint/2010/main" val="123795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11</a:t>
            </a:fld>
            <a:endParaRPr lang="en-US" sz="1600" b="1" dirty="0">
              <a:solidFill>
                <a:schemeClr val="bg1"/>
              </a:solidFill>
            </a:endParaRPr>
          </a:p>
        </p:txBody>
      </p:sp>
      <p:sp>
        <p:nvSpPr>
          <p:cNvPr id="2" name="TextBox 1"/>
          <p:cNvSpPr txBox="1"/>
          <p:nvPr/>
        </p:nvSpPr>
        <p:spPr>
          <a:xfrm>
            <a:off x="1764142" y="3965530"/>
            <a:ext cx="1773381" cy="1815882"/>
          </a:xfrm>
          <a:prstGeom prst="rect">
            <a:avLst/>
          </a:prstGeom>
          <a:noFill/>
        </p:spPr>
        <p:txBody>
          <a:bodyPr wrap="square" rtlCol="0">
            <a:spAutoFit/>
          </a:bodyPr>
          <a:lstStyle/>
          <a:p>
            <a:r>
              <a:rPr lang="en-US" sz="1200" b="1" dirty="0">
                <a:solidFill>
                  <a:schemeClr val="bg1"/>
                </a:solidFill>
              </a:rPr>
              <a:t>Formative: </a:t>
            </a:r>
          </a:p>
          <a:p>
            <a:pPr marL="285750" indent="-285750">
              <a:buFont typeface="Wingdings" panose="05000000000000000000" pitchFamily="2" charset="2"/>
              <a:buChar char="§"/>
            </a:pPr>
            <a:r>
              <a:rPr lang="en-US" sz="1200" b="1" dirty="0">
                <a:solidFill>
                  <a:schemeClr val="bg1"/>
                </a:solidFill>
              </a:rPr>
              <a:t>Mini Surveys and Student Focus Groups.</a:t>
            </a:r>
          </a:p>
          <a:p>
            <a:pPr marL="285750" indent="-285750">
              <a:buFont typeface="Wingdings" panose="05000000000000000000" pitchFamily="2" charset="2"/>
              <a:buChar char="§"/>
            </a:pPr>
            <a:r>
              <a:rPr lang="en-US" sz="1200" b="1" dirty="0">
                <a:solidFill>
                  <a:schemeClr val="bg1"/>
                </a:solidFill>
              </a:rPr>
              <a:t>Bi-monthly staff meetings </a:t>
            </a:r>
          </a:p>
          <a:p>
            <a:r>
              <a:rPr lang="en-US" sz="1200" b="1" dirty="0">
                <a:solidFill>
                  <a:schemeClr val="bg1"/>
                </a:solidFill>
              </a:rPr>
              <a:t>Summative:</a:t>
            </a:r>
          </a:p>
          <a:p>
            <a:pPr marL="285750" indent="-285750">
              <a:buFont typeface="Wingdings" panose="05000000000000000000" pitchFamily="2" charset="2"/>
              <a:buChar char="§"/>
            </a:pPr>
            <a:r>
              <a:rPr lang="en-US" sz="1200" b="1" dirty="0">
                <a:solidFill>
                  <a:schemeClr val="bg1"/>
                </a:solidFill>
              </a:rPr>
              <a:t>Student Learning</a:t>
            </a:r>
            <a:r>
              <a:rPr lang="en-US" sz="1400" b="1" dirty="0">
                <a:solidFill>
                  <a:schemeClr val="bg1"/>
                </a:solidFill>
              </a:rPr>
              <a:t> </a:t>
            </a:r>
            <a:r>
              <a:rPr lang="en-US" sz="1200" b="1" dirty="0">
                <a:solidFill>
                  <a:schemeClr val="bg1"/>
                </a:solidFill>
              </a:rPr>
              <a:t>Surveys</a:t>
            </a:r>
          </a:p>
        </p:txBody>
      </p:sp>
      <p:sp>
        <p:nvSpPr>
          <p:cNvPr id="4" name="TextBox 3"/>
          <p:cNvSpPr txBox="1"/>
          <p:nvPr/>
        </p:nvSpPr>
        <p:spPr>
          <a:xfrm>
            <a:off x="3537524" y="3965530"/>
            <a:ext cx="1671785" cy="1600438"/>
          </a:xfrm>
          <a:prstGeom prst="rect">
            <a:avLst/>
          </a:prstGeom>
          <a:noFill/>
        </p:spPr>
        <p:txBody>
          <a:bodyPr wrap="square" rtlCol="0">
            <a:spAutoFit/>
          </a:bodyPr>
          <a:lstStyle/>
          <a:p>
            <a:pPr algn="ctr"/>
            <a:r>
              <a:rPr lang="en-US" sz="1400" b="1" dirty="0">
                <a:solidFill>
                  <a:schemeClr val="bg1"/>
                </a:solidFill>
              </a:rPr>
              <a:t>5% drop in the number of students in the Never/Almost Never, and 5% increase in Most/All of the Time</a:t>
            </a:r>
          </a:p>
        </p:txBody>
      </p:sp>
      <p:sp>
        <p:nvSpPr>
          <p:cNvPr id="5" name="TextBox 4"/>
          <p:cNvSpPr txBox="1"/>
          <p:nvPr/>
        </p:nvSpPr>
        <p:spPr>
          <a:xfrm>
            <a:off x="5237019" y="3965530"/>
            <a:ext cx="1717962" cy="2031325"/>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chemeClr val="bg1"/>
                </a:solidFill>
              </a:rPr>
              <a:t>Grade meetings in September to establish grade profile</a:t>
            </a:r>
          </a:p>
          <a:p>
            <a:pPr marL="285750" indent="-285750">
              <a:buFont typeface="Wingdings" panose="05000000000000000000" pitchFamily="2" charset="2"/>
              <a:buChar char="§"/>
            </a:pPr>
            <a:r>
              <a:rPr lang="en-US" sz="1400" b="1" dirty="0">
                <a:solidFill>
                  <a:schemeClr val="bg1"/>
                </a:solidFill>
              </a:rPr>
              <a:t>Staff meetings at the conclusion of each term (Nov, Feb, May)</a:t>
            </a:r>
          </a:p>
          <a:p>
            <a:pPr marL="285750" indent="-285750">
              <a:buFont typeface="Wingdings" panose="05000000000000000000" pitchFamily="2" charset="2"/>
              <a:buChar char="§"/>
            </a:pPr>
            <a:endParaRPr lang="en-US" sz="1400" b="1" dirty="0">
              <a:solidFill>
                <a:schemeClr val="bg1"/>
              </a:solidFill>
            </a:endParaRPr>
          </a:p>
        </p:txBody>
      </p:sp>
      <p:sp>
        <p:nvSpPr>
          <p:cNvPr id="6" name="TextBox 5"/>
          <p:cNvSpPr txBox="1"/>
          <p:nvPr/>
        </p:nvSpPr>
        <p:spPr>
          <a:xfrm>
            <a:off x="6982691" y="3965530"/>
            <a:ext cx="1791853" cy="1815882"/>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chemeClr val="bg1"/>
                </a:solidFill>
              </a:rPr>
              <a:t>Check in strategies</a:t>
            </a:r>
          </a:p>
          <a:p>
            <a:pPr marL="285750" indent="-285750">
              <a:buFont typeface="Wingdings" panose="05000000000000000000" pitchFamily="2" charset="2"/>
              <a:buChar char="§"/>
            </a:pPr>
            <a:r>
              <a:rPr lang="en-US" sz="1400" b="1" dirty="0">
                <a:solidFill>
                  <a:schemeClr val="bg1"/>
                </a:solidFill>
              </a:rPr>
              <a:t>Continued work with Trauma-Informed practices</a:t>
            </a:r>
          </a:p>
          <a:p>
            <a:pPr marL="285750" indent="-285750">
              <a:buFont typeface="Wingdings" panose="05000000000000000000" pitchFamily="2" charset="2"/>
              <a:buChar char="§"/>
            </a:pPr>
            <a:r>
              <a:rPr lang="en-US" sz="1400" b="1" dirty="0">
                <a:solidFill>
                  <a:schemeClr val="bg1"/>
                </a:solidFill>
              </a:rPr>
              <a:t>Spirit Work</a:t>
            </a:r>
          </a:p>
          <a:p>
            <a:pPr marL="285750" indent="-285750">
              <a:buFont typeface="Wingdings" panose="05000000000000000000" pitchFamily="2" charset="2"/>
              <a:buChar char="§"/>
            </a:pPr>
            <a:r>
              <a:rPr lang="en-US" sz="1400" b="1" dirty="0">
                <a:solidFill>
                  <a:schemeClr val="bg1"/>
                </a:solidFill>
              </a:rPr>
              <a:t>Safe Talk Training</a:t>
            </a:r>
          </a:p>
        </p:txBody>
      </p:sp>
      <p:sp>
        <p:nvSpPr>
          <p:cNvPr id="7" name="TextBox 6"/>
          <p:cNvSpPr txBox="1"/>
          <p:nvPr/>
        </p:nvSpPr>
        <p:spPr>
          <a:xfrm>
            <a:off x="8774544" y="3965530"/>
            <a:ext cx="1838038" cy="160043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chemeClr val="bg1"/>
                </a:solidFill>
              </a:rPr>
              <a:t>Monday CORE (multi-graded homerooms)</a:t>
            </a:r>
          </a:p>
          <a:p>
            <a:pPr marL="285750" indent="-285750">
              <a:buFont typeface="Wingdings" panose="05000000000000000000" pitchFamily="2" charset="2"/>
              <a:buChar char="§"/>
            </a:pPr>
            <a:r>
              <a:rPr lang="en-US" sz="1400" b="1" dirty="0">
                <a:solidFill>
                  <a:schemeClr val="bg1"/>
                </a:solidFill>
              </a:rPr>
              <a:t>School-Based Team</a:t>
            </a:r>
          </a:p>
          <a:p>
            <a:pPr marL="285750" indent="-285750">
              <a:buFont typeface="Wingdings" panose="05000000000000000000" pitchFamily="2" charset="2"/>
              <a:buChar char="§"/>
            </a:pPr>
            <a:r>
              <a:rPr lang="en-US" sz="1400" b="1" dirty="0">
                <a:solidFill>
                  <a:schemeClr val="bg1"/>
                </a:solidFill>
              </a:rPr>
              <a:t>Grade Meetings</a:t>
            </a:r>
          </a:p>
          <a:p>
            <a:pPr marL="285750" indent="-285750">
              <a:buFont typeface="Wingdings" panose="05000000000000000000" pitchFamily="2" charset="2"/>
              <a:buChar char="§"/>
            </a:pPr>
            <a:r>
              <a:rPr lang="en-US" sz="1400" b="1" dirty="0">
                <a:solidFill>
                  <a:schemeClr val="bg1"/>
                </a:solidFill>
              </a:rPr>
              <a:t>Staff Meetings</a:t>
            </a:r>
          </a:p>
        </p:txBody>
      </p:sp>
    </p:spTree>
    <p:extLst>
      <p:ext uri="{BB962C8B-B14F-4D97-AF65-F5344CB8AC3E}">
        <p14:creationId xmlns:p14="http://schemas.microsoft.com/office/powerpoint/2010/main" val="140255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7AD7AB73-47D4-40FB-B7CD-9E7F5751CF20}"/>
              </a:ext>
            </a:extLst>
          </p:cNvPr>
          <p:cNvSpPr/>
          <p:nvPr/>
        </p:nvSpPr>
        <p:spPr>
          <a:xfrm rot="1576706">
            <a:off x="7981431" y="-921912"/>
            <a:ext cx="5858847" cy="6018245"/>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12</a:t>
            </a:fld>
            <a:endParaRPr lang="en-US" sz="1600" b="1" dirty="0">
              <a:solidFill>
                <a:schemeClr val="bg1"/>
              </a:solidFill>
            </a:endParaRPr>
          </a:p>
        </p:txBody>
      </p:sp>
      <p:sp>
        <p:nvSpPr>
          <p:cNvPr id="4" name="TextBox 3"/>
          <p:cNvSpPr txBox="1"/>
          <p:nvPr/>
        </p:nvSpPr>
        <p:spPr>
          <a:xfrm>
            <a:off x="0" y="868219"/>
            <a:ext cx="6502400" cy="707886"/>
          </a:xfrm>
          <a:prstGeom prst="rect">
            <a:avLst/>
          </a:prstGeom>
          <a:noFill/>
        </p:spPr>
        <p:txBody>
          <a:bodyPr wrap="square" rtlCol="0">
            <a:spAutoFit/>
          </a:bodyPr>
          <a:lstStyle/>
          <a:p>
            <a:pPr algn="ctr"/>
            <a:r>
              <a:rPr lang="en-US" sz="4000" b="1" dirty="0">
                <a:solidFill>
                  <a:schemeClr val="bg1"/>
                </a:solidFill>
              </a:rPr>
              <a:t>Success for all Learners</a:t>
            </a:r>
          </a:p>
        </p:txBody>
      </p:sp>
      <p:sp>
        <p:nvSpPr>
          <p:cNvPr id="6" name="TextBox 5"/>
          <p:cNvSpPr txBox="1"/>
          <p:nvPr/>
        </p:nvSpPr>
        <p:spPr>
          <a:xfrm>
            <a:off x="688107" y="3613666"/>
            <a:ext cx="5883563" cy="3477875"/>
          </a:xfrm>
          <a:prstGeom prst="rect">
            <a:avLst/>
          </a:prstGeom>
          <a:noFill/>
        </p:spPr>
        <p:txBody>
          <a:bodyPr wrap="square" rtlCol="0">
            <a:spAutoFit/>
          </a:bodyPr>
          <a:lstStyle/>
          <a:p>
            <a:r>
              <a:rPr lang="en-US" sz="2000" b="1" dirty="0"/>
              <a:t>Increase students’ critical thinking skills across the curriculum.</a:t>
            </a:r>
          </a:p>
          <a:p>
            <a:endParaRPr lang="en-US" sz="2000" dirty="0"/>
          </a:p>
          <a:p>
            <a:r>
              <a:rPr lang="en-US" sz="2000" dirty="0"/>
              <a:t>This is in alignment with the First Peoples Principles of Learning, “learning is holistic, reflexive, reflective, experiential and relational.”</a:t>
            </a:r>
          </a:p>
          <a:p>
            <a:endParaRPr lang="en-US" sz="2000" dirty="0"/>
          </a:p>
          <a:p>
            <a:r>
              <a:rPr lang="en-US" sz="2000" dirty="0"/>
              <a:t>This priority is also supported by the following data:</a:t>
            </a:r>
          </a:p>
          <a:p>
            <a:endParaRPr lang="en-US" sz="2000" dirty="0"/>
          </a:p>
          <a:p>
            <a:endParaRPr lang="en-US" sz="2000" dirty="0"/>
          </a:p>
          <a:p>
            <a:endParaRPr lang="en-US" sz="2000" dirty="0"/>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8131474" y="1414101"/>
            <a:ext cx="4762529" cy="3175020"/>
          </a:xfrm>
          <a:prstGeom prst="ellipse">
            <a:avLst/>
          </a:prstGeom>
          <a:ln w="76200">
            <a:solidFill>
              <a:srgbClr val="FFC000"/>
            </a:solidFill>
          </a:ln>
        </p:spPr>
      </p:pic>
    </p:spTree>
    <p:extLst>
      <p:ext uri="{BB962C8B-B14F-4D97-AF65-F5344CB8AC3E}">
        <p14:creationId xmlns:p14="http://schemas.microsoft.com/office/powerpoint/2010/main" val="8435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63A00-67DF-4D8D-8E1A-152189EE643A}"/>
              </a:ext>
            </a:extLst>
          </p:cNvPr>
          <p:cNvSpPr>
            <a:spLocks noGrp="1"/>
          </p:cNvSpPr>
          <p:nvPr>
            <p:ph type="title"/>
          </p:nvPr>
        </p:nvSpPr>
        <p:spPr>
          <a:xfrm>
            <a:off x="838200" y="864158"/>
            <a:ext cx="10515600" cy="826530"/>
          </a:xfrm>
        </p:spPr>
        <p:txBody>
          <a:bodyPr/>
          <a:lstStyle/>
          <a:p>
            <a:r>
              <a:rPr lang="en-US" dirty="0"/>
              <a:t>     : </a:t>
            </a:r>
            <a:r>
              <a:rPr lang="en-US" sz="2800" dirty="0"/>
              <a:t>November Provincial Assessments – Numeracy 10   </a:t>
            </a:r>
          </a:p>
        </p:txBody>
      </p:sp>
      <p:sp>
        <p:nvSpPr>
          <p:cNvPr id="14" name="Content Placeholder 13">
            <a:extLst>
              <a:ext uri="{FF2B5EF4-FFF2-40B4-BE49-F238E27FC236}">
                <a16:creationId xmlns:a16="http://schemas.microsoft.com/office/drawing/2014/main" id="{2E1940F9-262A-4C89-8778-195B4CD40507}"/>
              </a:ext>
            </a:extLst>
          </p:cNvPr>
          <p:cNvSpPr>
            <a:spLocks noGrp="1"/>
          </p:cNvSpPr>
          <p:nvPr>
            <p:ph sz="half" idx="1"/>
          </p:nvPr>
        </p:nvSpPr>
        <p:spPr>
          <a:xfrm>
            <a:off x="914400" y="1822852"/>
            <a:ext cx="5181600" cy="4351338"/>
          </a:xfrm>
        </p:spPr>
        <p:txBody>
          <a:bodyPr>
            <a:normAutofit fontScale="92500" lnSpcReduction="20000"/>
          </a:bodyPr>
          <a:lstStyle/>
          <a:p>
            <a:pPr marL="0" indent="0">
              <a:buNone/>
            </a:pPr>
            <a:r>
              <a:rPr lang="en-US" sz="2400" dirty="0"/>
              <a:t>Domain: Critical Thinking</a:t>
            </a:r>
          </a:p>
          <a:p>
            <a:pPr marL="0" indent="0">
              <a:buNone/>
            </a:pPr>
            <a:r>
              <a:rPr lang="en-US" sz="2400" dirty="0"/>
              <a:t>This assessment groups student results in three levels of critical thinking skills.  From lowest to highest they are Recall, Skill Concept and Strategic Thinking respectively.</a:t>
            </a:r>
          </a:p>
          <a:p>
            <a:r>
              <a:rPr lang="en-US" sz="2400" dirty="0"/>
              <a:t>33.57% of DTSS student reached the highest level compared to 41.88% of their district and 37.82% of their provincial peers.  </a:t>
            </a:r>
          </a:p>
          <a:p>
            <a:r>
              <a:rPr lang="en-US" sz="2400" dirty="0"/>
              <a:t>Note: this assessment was conducted with 2 cohorts only.  One cohort was studying </a:t>
            </a:r>
            <a:r>
              <a:rPr lang="en-US" sz="2400" b="1" dirty="0"/>
              <a:t>Foundations of Mathematics and Pre-Calculus</a:t>
            </a:r>
            <a:r>
              <a:rPr lang="en-US" sz="2400" dirty="0"/>
              <a:t> while the second was studying </a:t>
            </a:r>
            <a:r>
              <a:rPr lang="en-US" sz="2400" b="1" dirty="0"/>
              <a:t>Workplace Mathematics</a:t>
            </a:r>
            <a:r>
              <a:rPr lang="en-US" sz="2400" dirty="0"/>
              <a:t>.  These represent 2 different curricula.  </a:t>
            </a:r>
          </a:p>
        </p:txBody>
      </p:sp>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p:txBody>
          <a:bodyPr/>
          <a:lstStyle/>
          <a:p>
            <a:fld id="{4A43F718-C1EF-4781-80DC-B411B2E0760A}" type="slidenum">
              <a:rPr lang="en-US" sz="1600" b="1" smtClean="0">
                <a:solidFill>
                  <a:schemeClr val="bg1"/>
                </a:solidFill>
              </a:rPr>
              <a:t>13</a:t>
            </a:fld>
            <a:endParaRPr lang="en-US" sz="1600" b="1" dirty="0">
              <a:solidFill>
                <a:schemeClr val="bg1"/>
              </a:solidFill>
            </a:endParaRPr>
          </a:p>
        </p:txBody>
      </p:sp>
      <p:graphicFrame>
        <p:nvGraphicFramePr>
          <p:cNvPr id="30" name="Content Placeholder 29">
            <a:extLst>
              <a:ext uri="{FF2B5EF4-FFF2-40B4-BE49-F238E27FC236}">
                <a16:creationId xmlns:a16="http://schemas.microsoft.com/office/drawing/2014/main" id="{91ADB6DE-F48D-488F-BEAA-78FB283FD6A7}"/>
              </a:ext>
            </a:extLst>
          </p:cNvPr>
          <p:cNvGraphicFramePr>
            <a:graphicFrameLocks noGrp="1"/>
          </p:cNvGraphicFramePr>
          <p:nvPr>
            <p:ph sz="half" idx="2"/>
            <p:extLst>
              <p:ext uri="{D42A27DB-BD31-4B8C-83A1-F6EECF244321}">
                <p14:modId xmlns:p14="http://schemas.microsoft.com/office/powerpoint/2010/main" val="4263172646"/>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659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63A00-67DF-4D8D-8E1A-152189EE643A}"/>
              </a:ext>
            </a:extLst>
          </p:cNvPr>
          <p:cNvSpPr>
            <a:spLocks noGrp="1"/>
          </p:cNvSpPr>
          <p:nvPr>
            <p:ph type="title"/>
          </p:nvPr>
        </p:nvSpPr>
        <p:spPr>
          <a:xfrm>
            <a:off x="838200" y="864158"/>
            <a:ext cx="10515600" cy="826530"/>
          </a:xfrm>
        </p:spPr>
        <p:txBody>
          <a:bodyPr/>
          <a:lstStyle/>
          <a:p>
            <a:r>
              <a:rPr lang="en-US" dirty="0"/>
              <a:t>     : </a:t>
            </a:r>
            <a:r>
              <a:rPr lang="en-US" sz="2800" dirty="0"/>
              <a:t>April Provincial Assessments – Numeracy 10   </a:t>
            </a:r>
          </a:p>
        </p:txBody>
      </p:sp>
      <p:sp>
        <p:nvSpPr>
          <p:cNvPr id="14" name="Content Placeholder 13">
            <a:extLst>
              <a:ext uri="{FF2B5EF4-FFF2-40B4-BE49-F238E27FC236}">
                <a16:creationId xmlns:a16="http://schemas.microsoft.com/office/drawing/2014/main" id="{2E1940F9-262A-4C89-8778-195B4CD40507}"/>
              </a:ext>
            </a:extLst>
          </p:cNvPr>
          <p:cNvSpPr>
            <a:spLocks noGrp="1"/>
          </p:cNvSpPr>
          <p:nvPr>
            <p:ph sz="half" idx="1"/>
          </p:nvPr>
        </p:nvSpPr>
        <p:spPr/>
        <p:txBody>
          <a:bodyPr>
            <a:normAutofit fontScale="92500" lnSpcReduction="20000"/>
          </a:bodyPr>
          <a:lstStyle/>
          <a:p>
            <a:pPr marL="0" indent="0">
              <a:buNone/>
            </a:pPr>
            <a:r>
              <a:rPr lang="en-US" sz="2400" dirty="0"/>
              <a:t>Domain: Critical Thinking</a:t>
            </a:r>
          </a:p>
          <a:p>
            <a:pPr marL="0" indent="0">
              <a:buNone/>
            </a:pPr>
            <a:r>
              <a:rPr lang="en-US" sz="2400" dirty="0"/>
              <a:t>This assessment groups student results in three levels of critical thinking skills.  From lowest to highest they are Recall, Skill Concept and Strategic Thinking respectively.</a:t>
            </a:r>
          </a:p>
          <a:p>
            <a:r>
              <a:rPr lang="en-US" sz="2400" dirty="0"/>
              <a:t>38.31% of DTSS student reached the highest level compared to 31.91% of their district and 37.99% of their provincial peers.  </a:t>
            </a:r>
          </a:p>
          <a:p>
            <a:r>
              <a:rPr lang="en-US" sz="2400" dirty="0"/>
              <a:t>Note: this assessment was conducted with 3 cohorts only.  All three were studying </a:t>
            </a:r>
            <a:r>
              <a:rPr lang="en-US" sz="2400" b="1" dirty="0"/>
              <a:t>Foundations of Mathematics and Pre-Calculus </a:t>
            </a:r>
            <a:r>
              <a:rPr lang="en-US" sz="2400" dirty="0"/>
              <a:t>while none of the cohorts were studying </a:t>
            </a:r>
            <a:r>
              <a:rPr lang="en-US" sz="2400" b="1" dirty="0"/>
              <a:t>Workplace Mathematics.    </a:t>
            </a:r>
          </a:p>
        </p:txBody>
      </p:sp>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p:txBody>
          <a:bodyPr/>
          <a:lstStyle/>
          <a:p>
            <a:fld id="{4A43F718-C1EF-4781-80DC-B411B2E0760A}" type="slidenum">
              <a:rPr lang="en-US" sz="1600" b="1" smtClean="0">
                <a:solidFill>
                  <a:schemeClr val="bg1"/>
                </a:solidFill>
              </a:rPr>
              <a:t>14</a:t>
            </a:fld>
            <a:endParaRPr lang="en-US" sz="1600" b="1" dirty="0">
              <a:solidFill>
                <a:schemeClr val="bg1"/>
              </a:solidFill>
            </a:endParaRPr>
          </a:p>
        </p:txBody>
      </p:sp>
      <p:graphicFrame>
        <p:nvGraphicFramePr>
          <p:cNvPr id="30" name="Content Placeholder 29">
            <a:extLst>
              <a:ext uri="{FF2B5EF4-FFF2-40B4-BE49-F238E27FC236}">
                <a16:creationId xmlns:a16="http://schemas.microsoft.com/office/drawing/2014/main" id="{91ADB6DE-F48D-488F-BEAA-78FB283FD6A7}"/>
              </a:ext>
            </a:extLst>
          </p:cNvPr>
          <p:cNvGraphicFramePr>
            <a:graphicFrameLocks noGrp="1"/>
          </p:cNvGraphicFramePr>
          <p:nvPr>
            <p:ph sz="half" idx="2"/>
            <p:extLst>
              <p:ext uri="{D42A27DB-BD31-4B8C-83A1-F6EECF244321}">
                <p14:modId xmlns:p14="http://schemas.microsoft.com/office/powerpoint/2010/main" val="1432264189"/>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4692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63A00-67DF-4D8D-8E1A-152189EE643A}"/>
              </a:ext>
            </a:extLst>
          </p:cNvPr>
          <p:cNvSpPr>
            <a:spLocks noGrp="1"/>
          </p:cNvSpPr>
          <p:nvPr>
            <p:ph type="title"/>
          </p:nvPr>
        </p:nvSpPr>
        <p:spPr>
          <a:xfrm>
            <a:off x="838200" y="914400"/>
            <a:ext cx="10515600" cy="776288"/>
          </a:xfrm>
        </p:spPr>
        <p:txBody>
          <a:bodyPr>
            <a:normAutofit/>
          </a:bodyPr>
          <a:lstStyle/>
          <a:p>
            <a:r>
              <a:rPr lang="en-US" dirty="0"/>
              <a:t>     : </a:t>
            </a:r>
            <a:r>
              <a:rPr lang="en-US" sz="2200" dirty="0"/>
              <a:t>November and April Provincial Assessments – Numeracy 10  Average of Results </a:t>
            </a:r>
          </a:p>
        </p:txBody>
      </p:sp>
      <p:sp>
        <p:nvSpPr>
          <p:cNvPr id="14" name="Content Placeholder 13">
            <a:extLst>
              <a:ext uri="{FF2B5EF4-FFF2-40B4-BE49-F238E27FC236}">
                <a16:creationId xmlns:a16="http://schemas.microsoft.com/office/drawing/2014/main" id="{2E1940F9-262A-4C89-8778-195B4CD40507}"/>
              </a:ext>
            </a:extLst>
          </p:cNvPr>
          <p:cNvSpPr>
            <a:spLocks noGrp="1"/>
          </p:cNvSpPr>
          <p:nvPr>
            <p:ph sz="half" idx="1"/>
          </p:nvPr>
        </p:nvSpPr>
        <p:spPr/>
        <p:txBody>
          <a:bodyPr>
            <a:normAutofit/>
          </a:bodyPr>
          <a:lstStyle/>
          <a:p>
            <a:pPr marL="0" indent="0">
              <a:buNone/>
            </a:pPr>
            <a:r>
              <a:rPr lang="en-US" sz="2400" dirty="0"/>
              <a:t>Domain: Critical Thinking</a:t>
            </a:r>
          </a:p>
          <a:p>
            <a:pPr marL="0" indent="0">
              <a:buNone/>
            </a:pPr>
            <a:r>
              <a:rPr lang="en-US" sz="2400" dirty="0"/>
              <a:t>This assessment groups student results in three levels of critical thinking skills.  From lowest to highest they are Recall, Skill Concept and Strategic Thinking respectively.</a:t>
            </a:r>
          </a:p>
          <a:p>
            <a:r>
              <a:rPr lang="en-US" sz="2400" dirty="0"/>
              <a:t>35.94% of DTSS student reached the highest level compared to 36.90% of their district and 37.14% of their provincial peers.  </a:t>
            </a:r>
          </a:p>
          <a:p>
            <a:pPr marL="0" indent="0">
              <a:buNone/>
            </a:pPr>
            <a:endParaRPr lang="en-US" sz="2400" dirty="0"/>
          </a:p>
        </p:txBody>
      </p:sp>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p:txBody>
          <a:bodyPr/>
          <a:lstStyle/>
          <a:p>
            <a:fld id="{4A43F718-C1EF-4781-80DC-B411B2E0760A}" type="slidenum">
              <a:rPr lang="en-US" sz="1600" b="1" smtClean="0">
                <a:solidFill>
                  <a:schemeClr val="bg1"/>
                </a:solidFill>
              </a:rPr>
              <a:t>15</a:t>
            </a:fld>
            <a:endParaRPr lang="en-US" sz="1600" b="1" dirty="0">
              <a:solidFill>
                <a:schemeClr val="bg1"/>
              </a:solidFill>
            </a:endParaRPr>
          </a:p>
        </p:txBody>
      </p:sp>
      <p:graphicFrame>
        <p:nvGraphicFramePr>
          <p:cNvPr id="30" name="Content Placeholder 29">
            <a:extLst>
              <a:ext uri="{FF2B5EF4-FFF2-40B4-BE49-F238E27FC236}">
                <a16:creationId xmlns:a16="http://schemas.microsoft.com/office/drawing/2014/main" id="{91ADB6DE-F48D-488F-BEAA-78FB283FD6A7}"/>
              </a:ext>
            </a:extLst>
          </p:cNvPr>
          <p:cNvGraphicFramePr>
            <a:graphicFrameLocks noGrp="1"/>
          </p:cNvGraphicFramePr>
          <p:nvPr>
            <p:ph sz="half" idx="2"/>
            <p:extLst>
              <p:ext uri="{D42A27DB-BD31-4B8C-83A1-F6EECF244321}">
                <p14:modId xmlns:p14="http://schemas.microsoft.com/office/powerpoint/2010/main" val="1814757714"/>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5570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63A00-67DF-4D8D-8E1A-152189EE643A}"/>
              </a:ext>
            </a:extLst>
          </p:cNvPr>
          <p:cNvSpPr>
            <a:spLocks noGrp="1"/>
          </p:cNvSpPr>
          <p:nvPr>
            <p:ph type="title"/>
          </p:nvPr>
        </p:nvSpPr>
        <p:spPr>
          <a:xfrm>
            <a:off x="838200" y="914400"/>
            <a:ext cx="10515600" cy="776288"/>
          </a:xfrm>
        </p:spPr>
        <p:txBody>
          <a:bodyPr>
            <a:normAutofit/>
          </a:bodyPr>
          <a:lstStyle/>
          <a:p>
            <a:r>
              <a:rPr lang="en-US" dirty="0"/>
              <a:t>     :</a:t>
            </a:r>
            <a:r>
              <a:rPr lang="en-US" sz="2400" dirty="0"/>
              <a:t> November Provincial Assessments – Literacy 12 Part A</a:t>
            </a:r>
            <a:endParaRPr lang="en-US" sz="2200" dirty="0"/>
          </a:p>
        </p:txBody>
      </p:sp>
      <p:sp>
        <p:nvSpPr>
          <p:cNvPr id="14" name="Content Placeholder 13">
            <a:extLst>
              <a:ext uri="{FF2B5EF4-FFF2-40B4-BE49-F238E27FC236}">
                <a16:creationId xmlns:a16="http://schemas.microsoft.com/office/drawing/2014/main" id="{2E1940F9-262A-4C89-8778-195B4CD40507}"/>
              </a:ext>
            </a:extLst>
          </p:cNvPr>
          <p:cNvSpPr>
            <a:spLocks noGrp="1"/>
          </p:cNvSpPr>
          <p:nvPr>
            <p:ph sz="half" idx="1"/>
          </p:nvPr>
        </p:nvSpPr>
        <p:spPr/>
        <p:txBody>
          <a:bodyPr>
            <a:normAutofit/>
          </a:bodyPr>
          <a:lstStyle/>
          <a:p>
            <a:pPr marL="0" indent="0">
              <a:buNone/>
            </a:pPr>
            <a:r>
              <a:rPr lang="en-US" sz="2400" dirty="0"/>
              <a:t>Domain: Critical Thinking About Texts</a:t>
            </a:r>
          </a:p>
          <a:p>
            <a:pPr marL="0" indent="0">
              <a:buNone/>
            </a:pPr>
            <a:r>
              <a:rPr lang="en-US" sz="2400" dirty="0"/>
              <a:t>This assessment assesses students’ abilities to think critically about texts.</a:t>
            </a:r>
          </a:p>
          <a:p>
            <a:r>
              <a:rPr lang="en-US" sz="2400" dirty="0"/>
              <a:t>56.30% of DTSS student demonstrated ability to think critically about texts compared to 57.07% of their district and 60.60% of their provincial peers.  </a:t>
            </a:r>
          </a:p>
          <a:p>
            <a:pPr marL="0" indent="0">
              <a:buNone/>
            </a:pPr>
            <a:endParaRPr lang="en-US" sz="2400" dirty="0"/>
          </a:p>
        </p:txBody>
      </p:sp>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p:txBody>
          <a:bodyPr/>
          <a:lstStyle/>
          <a:p>
            <a:fld id="{4A43F718-C1EF-4781-80DC-B411B2E0760A}" type="slidenum">
              <a:rPr lang="en-US" sz="1600" b="1" smtClean="0">
                <a:solidFill>
                  <a:schemeClr val="bg1"/>
                </a:solidFill>
              </a:rPr>
              <a:t>16</a:t>
            </a:fld>
            <a:endParaRPr lang="en-US" sz="1600" b="1" dirty="0">
              <a:solidFill>
                <a:schemeClr val="bg1"/>
              </a:solidFill>
            </a:endParaRPr>
          </a:p>
        </p:txBody>
      </p:sp>
      <p:graphicFrame>
        <p:nvGraphicFramePr>
          <p:cNvPr id="30" name="Content Placeholder 29">
            <a:extLst>
              <a:ext uri="{FF2B5EF4-FFF2-40B4-BE49-F238E27FC236}">
                <a16:creationId xmlns:a16="http://schemas.microsoft.com/office/drawing/2014/main" id="{91ADB6DE-F48D-488F-BEAA-78FB283FD6A7}"/>
              </a:ext>
            </a:extLst>
          </p:cNvPr>
          <p:cNvGraphicFramePr>
            <a:graphicFrameLocks noGrp="1"/>
          </p:cNvGraphicFramePr>
          <p:nvPr>
            <p:ph sz="half" idx="2"/>
            <p:extLst>
              <p:ext uri="{D42A27DB-BD31-4B8C-83A1-F6EECF244321}">
                <p14:modId xmlns:p14="http://schemas.microsoft.com/office/powerpoint/2010/main" val="353787928"/>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8953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63A00-67DF-4D8D-8E1A-152189EE643A}"/>
              </a:ext>
            </a:extLst>
          </p:cNvPr>
          <p:cNvSpPr>
            <a:spLocks noGrp="1"/>
          </p:cNvSpPr>
          <p:nvPr>
            <p:ph type="title"/>
          </p:nvPr>
        </p:nvSpPr>
        <p:spPr>
          <a:xfrm>
            <a:off x="838200" y="914400"/>
            <a:ext cx="10515600" cy="776288"/>
          </a:xfrm>
        </p:spPr>
        <p:txBody>
          <a:bodyPr>
            <a:normAutofit/>
          </a:bodyPr>
          <a:lstStyle/>
          <a:p>
            <a:r>
              <a:rPr lang="en-US" dirty="0"/>
              <a:t>     :</a:t>
            </a:r>
            <a:r>
              <a:rPr lang="en-US" sz="2400" dirty="0"/>
              <a:t> November Provincial Assessments – Literacy 12 Part A</a:t>
            </a:r>
            <a:endParaRPr lang="en-US" sz="2200" dirty="0"/>
          </a:p>
        </p:txBody>
      </p:sp>
      <p:sp>
        <p:nvSpPr>
          <p:cNvPr id="14" name="Content Placeholder 13">
            <a:extLst>
              <a:ext uri="{FF2B5EF4-FFF2-40B4-BE49-F238E27FC236}">
                <a16:creationId xmlns:a16="http://schemas.microsoft.com/office/drawing/2014/main" id="{2E1940F9-262A-4C89-8778-195B4CD40507}"/>
              </a:ext>
            </a:extLst>
          </p:cNvPr>
          <p:cNvSpPr>
            <a:spLocks noGrp="1"/>
          </p:cNvSpPr>
          <p:nvPr>
            <p:ph sz="half" idx="1"/>
          </p:nvPr>
        </p:nvSpPr>
        <p:spPr/>
        <p:txBody>
          <a:bodyPr>
            <a:normAutofit/>
          </a:bodyPr>
          <a:lstStyle/>
          <a:p>
            <a:pPr marL="0" indent="0">
              <a:buNone/>
            </a:pPr>
            <a:r>
              <a:rPr lang="en-US" sz="2400" dirty="0"/>
              <a:t>Domain: Critical Thinking About Texts</a:t>
            </a:r>
          </a:p>
          <a:p>
            <a:pPr marL="0" indent="0">
              <a:buNone/>
            </a:pPr>
            <a:r>
              <a:rPr lang="en-US" sz="2400" dirty="0"/>
              <a:t>This assessment assesses students’ abilities to think and make inferences beyond what is provided in a written text.  </a:t>
            </a:r>
          </a:p>
          <a:p>
            <a:r>
              <a:rPr lang="en-US" sz="2400" dirty="0"/>
              <a:t>50.71% of DTSS student demonstrated ability to think and make inferences beyond what was provided in the texts compared to 53.57% of their district and 56.82% of their provincial peers.  </a:t>
            </a:r>
          </a:p>
          <a:p>
            <a:pPr marL="0" indent="0">
              <a:buNone/>
            </a:pPr>
            <a:endParaRPr lang="en-US" sz="2400" dirty="0"/>
          </a:p>
        </p:txBody>
      </p:sp>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p:txBody>
          <a:bodyPr/>
          <a:lstStyle/>
          <a:p>
            <a:fld id="{4A43F718-C1EF-4781-80DC-B411B2E0760A}" type="slidenum">
              <a:rPr lang="en-US" sz="1600" b="1" smtClean="0">
                <a:solidFill>
                  <a:schemeClr val="bg1"/>
                </a:solidFill>
              </a:rPr>
              <a:t>17</a:t>
            </a:fld>
            <a:endParaRPr lang="en-US" sz="1600" b="1" dirty="0">
              <a:solidFill>
                <a:schemeClr val="bg1"/>
              </a:solidFill>
            </a:endParaRPr>
          </a:p>
        </p:txBody>
      </p:sp>
      <p:graphicFrame>
        <p:nvGraphicFramePr>
          <p:cNvPr id="30" name="Content Placeholder 29">
            <a:extLst>
              <a:ext uri="{FF2B5EF4-FFF2-40B4-BE49-F238E27FC236}">
                <a16:creationId xmlns:a16="http://schemas.microsoft.com/office/drawing/2014/main" id="{91ADB6DE-F48D-488F-BEAA-78FB283FD6A7}"/>
              </a:ext>
            </a:extLst>
          </p:cNvPr>
          <p:cNvGraphicFramePr>
            <a:graphicFrameLocks noGrp="1"/>
          </p:cNvGraphicFramePr>
          <p:nvPr>
            <p:ph sz="half" idx="2"/>
            <p:extLst>
              <p:ext uri="{D42A27DB-BD31-4B8C-83A1-F6EECF244321}">
                <p14:modId xmlns:p14="http://schemas.microsoft.com/office/powerpoint/2010/main" val="3467016894"/>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0507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18</a:t>
            </a:fld>
            <a:endParaRPr lang="en-US" sz="1600" b="1" dirty="0">
              <a:solidFill>
                <a:schemeClr val="bg1"/>
              </a:solidFill>
            </a:endParaRPr>
          </a:p>
        </p:txBody>
      </p:sp>
      <p:sp>
        <p:nvSpPr>
          <p:cNvPr id="3" name="TextBox 2"/>
          <p:cNvSpPr txBox="1"/>
          <p:nvPr/>
        </p:nvSpPr>
        <p:spPr>
          <a:xfrm>
            <a:off x="635113" y="1761214"/>
            <a:ext cx="3676073" cy="3693319"/>
          </a:xfrm>
          <a:prstGeom prst="rect">
            <a:avLst/>
          </a:prstGeom>
          <a:noFill/>
        </p:spPr>
        <p:txBody>
          <a:bodyPr wrap="square" rtlCol="0">
            <a:spAutoFit/>
          </a:bodyPr>
          <a:lstStyle/>
          <a:p>
            <a:r>
              <a:rPr lang="en-US" dirty="0"/>
              <a:t>The provincial Literacy and Numeracy Assessments ask students to interpret information, draw conclusions and critically think about data presented in charts, tables, infographics, blogs, social media feeds, and a diverse array of texts across multiple subject areas.</a:t>
            </a:r>
          </a:p>
          <a:p>
            <a:endParaRPr lang="en-US" dirty="0"/>
          </a:p>
          <a:p>
            <a:r>
              <a:rPr lang="en-US" dirty="0"/>
              <a:t>Our students performed slightly below the provincial average in some of these critical thinking aspects of the assessments. </a:t>
            </a:r>
          </a:p>
        </p:txBody>
      </p:sp>
      <p:sp>
        <p:nvSpPr>
          <p:cNvPr id="4" name="Rectangle 3"/>
          <p:cNvSpPr/>
          <p:nvPr/>
        </p:nvSpPr>
        <p:spPr>
          <a:xfrm>
            <a:off x="4665458" y="1761214"/>
            <a:ext cx="3463637" cy="2308324"/>
          </a:xfrm>
          <a:prstGeom prst="rect">
            <a:avLst/>
          </a:prstGeom>
        </p:spPr>
        <p:txBody>
          <a:bodyPr wrap="square">
            <a:spAutoFit/>
          </a:bodyPr>
          <a:lstStyle/>
          <a:p>
            <a:r>
              <a:rPr lang="en-US" dirty="0"/>
              <a:t>Students need to work with infographics and other unique displays of data in all of their courses to better apply their critical thinking skills towards information presented in various forms.</a:t>
            </a:r>
          </a:p>
          <a:p>
            <a:endParaRPr lang="en-US" dirty="0"/>
          </a:p>
        </p:txBody>
      </p:sp>
      <p:sp>
        <p:nvSpPr>
          <p:cNvPr id="5" name="TextBox 4"/>
          <p:cNvSpPr txBox="1"/>
          <p:nvPr/>
        </p:nvSpPr>
        <p:spPr>
          <a:xfrm>
            <a:off x="8460509" y="1607127"/>
            <a:ext cx="45719" cy="369332"/>
          </a:xfrm>
          <a:prstGeom prst="rect">
            <a:avLst/>
          </a:prstGeom>
          <a:noFill/>
        </p:spPr>
        <p:txBody>
          <a:bodyPr wrap="square" rtlCol="0">
            <a:spAutoFit/>
          </a:bodyPr>
          <a:lstStyle/>
          <a:p>
            <a:endParaRPr lang="en-US" dirty="0"/>
          </a:p>
        </p:txBody>
      </p:sp>
      <p:sp>
        <p:nvSpPr>
          <p:cNvPr id="6" name="TextBox 5"/>
          <p:cNvSpPr txBox="1"/>
          <p:nvPr/>
        </p:nvSpPr>
        <p:spPr>
          <a:xfrm>
            <a:off x="8483368" y="1761214"/>
            <a:ext cx="3038764" cy="1754326"/>
          </a:xfrm>
          <a:prstGeom prst="rect">
            <a:avLst/>
          </a:prstGeom>
          <a:noFill/>
        </p:spPr>
        <p:txBody>
          <a:bodyPr wrap="square" rtlCol="0">
            <a:spAutoFit/>
          </a:bodyPr>
          <a:lstStyle/>
          <a:p>
            <a:r>
              <a:rPr lang="en-US" dirty="0"/>
              <a:t>To what extent will teachers using infographics to teach students to interpret and analyze data, contribute to increased critical thinking skills for students?</a:t>
            </a:r>
          </a:p>
        </p:txBody>
      </p:sp>
    </p:spTree>
    <p:extLst>
      <p:ext uri="{BB962C8B-B14F-4D97-AF65-F5344CB8AC3E}">
        <p14:creationId xmlns:p14="http://schemas.microsoft.com/office/powerpoint/2010/main" val="1770428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19</a:t>
            </a:fld>
            <a:endParaRPr lang="en-US" sz="1600" b="1" dirty="0">
              <a:solidFill>
                <a:schemeClr val="bg1"/>
              </a:solidFill>
            </a:endParaRPr>
          </a:p>
        </p:txBody>
      </p:sp>
      <p:sp>
        <p:nvSpPr>
          <p:cNvPr id="2" name="TextBox 1"/>
          <p:cNvSpPr txBox="1"/>
          <p:nvPr/>
        </p:nvSpPr>
        <p:spPr>
          <a:xfrm>
            <a:off x="1681019" y="3980872"/>
            <a:ext cx="1838036" cy="160043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chemeClr val="bg1"/>
                </a:solidFill>
              </a:rPr>
              <a:t>Provincial/School Assessments</a:t>
            </a:r>
          </a:p>
          <a:p>
            <a:pPr marL="285750" indent="-285750">
              <a:buFont typeface="Wingdings" panose="05000000000000000000" pitchFamily="2" charset="2"/>
              <a:buChar char="§"/>
            </a:pPr>
            <a:r>
              <a:rPr lang="en-US" sz="1400" b="1" dirty="0">
                <a:solidFill>
                  <a:schemeClr val="bg1"/>
                </a:solidFill>
              </a:rPr>
              <a:t>Staff meetings: 2 student samples</a:t>
            </a:r>
          </a:p>
          <a:p>
            <a:pPr marL="285750" indent="-285750">
              <a:buFont typeface="Wingdings" panose="05000000000000000000" pitchFamily="2" charset="2"/>
              <a:buChar char="§"/>
            </a:pPr>
            <a:r>
              <a:rPr lang="en-US" sz="1400" b="1" dirty="0">
                <a:solidFill>
                  <a:schemeClr val="bg1"/>
                </a:solidFill>
              </a:rPr>
              <a:t>Core Competency Self-Reflection</a:t>
            </a:r>
          </a:p>
          <a:p>
            <a:pPr marL="285750" indent="-285750">
              <a:buFont typeface="Wingdings" panose="05000000000000000000" pitchFamily="2" charset="2"/>
              <a:buChar char="§"/>
            </a:pPr>
            <a:endParaRPr lang="en-US" sz="1400" b="1" dirty="0">
              <a:solidFill>
                <a:schemeClr val="bg1"/>
              </a:solidFill>
            </a:endParaRPr>
          </a:p>
        </p:txBody>
      </p:sp>
      <p:sp>
        <p:nvSpPr>
          <p:cNvPr id="4" name="TextBox 3"/>
          <p:cNvSpPr txBox="1"/>
          <p:nvPr/>
        </p:nvSpPr>
        <p:spPr>
          <a:xfrm>
            <a:off x="3454401" y="3980872"/>
            <a:ext cx="1847272" cy="1692771"/>
          </a:xfrm>
          <a:prstGeom prst="rect">
            <a:avLst/>
          </a:prstGeom>
          <a:noFill/>
        </p:spPr>
        <p:txBody>
          <a:bodyPr wrap="square" rtlCol="0">
            <a:spAutoFit/>
          </a:bodyPr>
          <a:lstStyle/>
          <a:p>
            <a:pPr algn="ctr"/>
            <a:r>
              <a:rPr lang="en-US" sz="1400" b="1" dirty="0">
                <a:solidFill>
                  <a:schemeClr val="bg1"/>
                </a:solidFill>
              </a:rPr>
              <a:t>Students achieve </a:t>
            </a:r>
          </a:p>
          <a:p>
            <a:pPr algn="ctr"/>
            <a:r>
              <a:rPr lang="en-US" sz="2000" b="1" dirty="0">
                <a:solidFill>
                  <a:schemeClr val="bg1"/>
                </a:solidFill>
              </a:rPr>
              <a:t>5% </a:t>
            </a:r>
          </a:p>
          <a:p>
            <a:pPr algn="ctr"/>
            <a:r>
              <a:rPr lang="en-US" sz="1400" b="1" dirty="0">
                <a:solidFill>
                  <a:schemeClr val="bg1"/>
                </a:solidFill>
              </a:rPr>
              <a:t>higher on </a:t>
            </a:r>
          </a:p>
          <a:p>
            <a:pPr algn="ctr"/>
            <a:r>
              <a:rPr lang="en-US" sz="1400" b="1" dirty="0">
                <a:solidFill>
                  <a:schemeClr val="bg1"/>
                </a:solidFill>
              </a:rPr>
              <a:t>DOK 3/Level 3 sections of the Numeracy and Literacy Assessments</a:t>
            </a:r>
          </a:p>
        </p:txBody>
      </p:sp>
      <p:sp>
        <p:nvSpPr>
          <p:cNvPr id="7" name="TextBox 6"/>
          <p:cNvSpPr txBox="1"/>
          <p:nvPr/>
        </p:nvSpPr>
        <p:spPr>
          <a:xfrm>
            <a:off x="8691418" y="3980872"/>
            <a:ext cx="1911927" cy="160043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chemeClr val="bg1"/>
                </a:solidFill>
              </a:rPr>
              <a:t>Staff Meetings</a:t>
            </a:r>
          </a:p>
          <a:p>
            <a:pPr marL="285750" indent="-285750">
              <a:buFont typeface="Wingdings" panose="05000000000000000000" pitchFamily="2" charset="2"/>
              <a:buChar char="§"/>
            </a:pPr>
            <a:r>
              <a:rPr lang="en-US" sz="1400" b="1" dirty="0">
                <a:solidFill>
                  <a:schemeClr val="bg1"/>
                </a:solidFill>
              </a:rPr>
              <a:t>Department Head Meetings</a:t>
            </a:r>
          </a:p>
          <a:p>
            <a:pPr marL="285750" indent="-285750">
              <a:buFont typeface="Wingdings" panose="05000000000000000000" pitchFamily="2" charset="2"/>
              <a:buChar char="§"/>
            </a:pPr>
            <a:r>
              <a:rPr lang="en-US" sz="1400" b="1" dirty="0">
                <a:solidFill>
                  <a:schemeClr val="bg1"/>
                </a:solidFill>
              </a:rPr>
              <a:t>Collaborate with District Principal for Literacy</a:t>
            </a:r>
          </a:p>
          <a:p>
            <a:pPr marL="285750" indent="-285750">
              <a:buFont typeface="Wingdings" panose="05000000000000000000" pitchFamily="2" charset="2"/>
              <a:buChar char="§"/>
            </a:pPr>
            <a:endParaRPr lang="en-US" sz="1400" b="1" dirty="0">
              <a:solidFill>
                <a:schemeClr val="bg1"/>
              </a:solidFill>
            </a:endParaRPr>
          </a:p>
        </p:txBody>
      </p:sp>
      <p:sp>
        <p:nvSpPr>
          <p:cNvPr id="8" name="TextBox 7"/>
          <p:cNvSpPr txBox="1"/>
          <p:nvPr/>
        </p:nvSpPr>
        <p:spPr>
          <a:xfrm>
            <a:off x="6954982" y="3980872"/>
            <a:ext cx="1810327" cy="1384995"/>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chemeClr val="bg1"/>
                </a:solidFill>
              </a:rPr>
              <a:t>Staff Pro-D – closer look at  assessments</a:t>
            </a:r>
          </a:p>
          <a:p>
            <a:pPr marL="285750" indent="-285750">
              <a:buFont typeface="Wingdings" panose="05000000000000000000" pitchFamily="2" charset="2"/>
              <a:buChar char="§"/>
            </a:pPr>
            <a:r>
              <a:rPr lang="en-US" sz="1400" b="1" dirty="0">
                <a:solidFill>
                  <a:schemeClr val="bg1"/>
                </a:solidFill>
              </a:rPr>
              <a:t>Replace CAT 4 with CAT-5 assessment</a:t>
            </a:r>
          </a:p>
        </p:txBody>
      </p:sp>
      <p:sp>
        <p:nvSpPr>
          <p:cNvPr id="9" name="TextBox 8"/>
          <p:cNvSpPr txBox="1"/>
          <p:nvPr/>
        </p:nvSpPr>
        <p:spPr>
          <a:xfrm>
            <a:off x="5172364" y="3980872"/>
            <a:ext cx="1865745" cy="1815882"/>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chemeClr val="bg1"/>
                </a:solidFill>
              </a:rPr>
              <a:t>Staff review Report to Schools after each session</a:t>
            </a:r>
          </a:p>
          <a:p>
            <a:r>
              <a:rPr lang="en-US" sz="1400" b="1" dirty="0">
                <a:solidFill>
                  <a:schemeClr val="bg1"/>
                </a:solidFill>
              </a:rPr>
              <a:t> </a:t>
            </a:r>
          </a:p>
          <a:p>
            <a:pPr marL="285750" indent="-285750">
              <a:buFont typeface="Wingdings" panose="05000000000000000000" pitchFamily="2" charset="2"/>
              <a:buChar char="§"/>
            </a:pPr>
            <a:r>
              <a:rPr lang="en-US" sz="1400" b="1" dirty="0">
                <a:solidFill>
                  <a:schemeClr val="bg1"/>
                </a:solidFill>
              </a:rPr>
              <a:t>Core Competency Self-Reflection in Jan and June</a:t>
            </a:r>
          </a:p>
          <a:p>
            <a:pPr marL="285750" indent="-285750">
              <a:buFont typeface="Wingdings" panose="05000000000000000000" pitchFamily="2" charset="2"/>
              <a:buChar char="§"/>
            </a:pPr>
            <a:endParaRPr lang="en-US" sz="1400" b="1" dirty="0">
              <a:solidFill>
                <a:schemeClr val="bg1"/>
              </a:solidFill>
            </a:endParaRPr>
          </a:p>
        </p:txBody>
      </p:sp>
    </p:spTree>
    <p:extLst>
      <p:ext uri="{BB962C8B-B14F-4D97-AF65-F5344CB8AC3E}">
        <p14:creationId xmlns:p14="http://schemas.microsoft.com/office/powerpoint/2010/main" val="21562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D06341-4448-4503-B29F-1016E0D654C0}"/>
              </a:ext>
            </a:extLst>
          </p:cNvPr>
          <p:cNvSpPr txBox="1"/>
          <p:nvPr/>
        </p:nvSpPr>
        <p:spPr>
          <a:xfrm>
            <a:off x="793102" y="1791480"/>
            <a:ext cx="7424025" cy="4806444"/>
          </a:xfrm>
          <a:prstGeom prst="rect">
            <a:avLst/>
          </a:prstGeom>
          <a:noFill/>
        </p:spPr>
        <p:txBody>
          <a:bodyPr wrap="square" rtlCol="0">
            <a:spAutoFit/>
          </a:bodyPr>
          <a:lstStyle/>
          <a:p>
            <a:pPr defTabSz="2438337">
              <a:lnSpc>
                <a:spcPct val="110000"/>
              </a:lnSpc>
              <a:spcBef>
                <a:spcPts val="2000"/>
              </a:spcBef>
              <a:defRPr>
                <a:solidFill>
                  <a:srgbClr val="FFFFFF"/>
                </a:solidFill>
                <a:latin typeface="Lato Regular"/>
                <a:ea typeface="Lato Regular"/>
                <a:cs typeface="Lato Regular"/>
                <a:sym typeface="Lato Regular"/>
              </a:defRPr>
            </a:pPr>
            <a:r>
              <a:rPr lang="en-US" sz="1000" dirty="0">
                <a:latin typeface="Verdana" panose="020B0604030504040204" pitchFamily="34" charset="0"/>
                <a:ea typeface="Verdana" panose="020B0604030504040204" pitchFamily="34" charset="0"/>
              </a:rPr>
              <a:t>David Thompson Secondary School is situated on the </a:t>
            </a:r>
            <a:r>
              <a:rPr lang="en-US" sz="1000" dirty="0" err="1">
                <a:latin typeface="Verdana" panose="020B0604030504040204" pitchFamily="34" charset="0"/>
                <a:ea typeface="Verdana" panose="020B0604030504040204" pitchFamily="34" charset="0"/>
              </a:rPr>
              <a:t>unceded</a:t>
            </a:r>
            <a:r>
              <a:rPr lang="en-US" sz="1000" dirty="0">
                <a:latin typeface="Verdana" panose="020B0604030504040204" pitchFamily="34" charset="0"/>
                <a:ea typeface="Verdana" panose="020B0604030504040204" pitchFamily="34" charset="0"/>
              </a:rPr>
              <a:t> and crossover territories of the </a:t>
            </a:r>
            <a:r>
              <a:rPr lang="en-US" sz="1000" dirty="0" err="1">
                <a:latin typeface="Verdana" panose="020B0604030504040204" pitchFamily="34" charset="0"/>
                <a:ea typeface="Verdana" panose="020B0604030504040204" pitchFamily="34" charset="0"/>
              </a:rPr>
              <a:t>Secwépemc</a:t>
            </a:r>
            <a:r>
              <a:rPr lang="en-US" sz="1000" dirty="0">
                <a:latin typeface="Verdana" panose="020B0604030504040204" pitchFamily="34" charset="0"/>
                <a:ea typeface="Verdana" panose="020B0604030504040204" pitchFamily="34" charset="0"/>
              </a:rPr>
              <a:t> and Ktunaxa People and on the land chosen as home by the Metis Peoples of BC.</a:t>
            </a:r>
          </a:p>
          <a:p>
            <a:pPr defTabSz="2438337">
              <a:lnSpc>
                <a:spcPct val="110000"/>
              </a:lnSpc>
              <a:spcBef>
                <a:spcPts val="2000"/>
              </a:spcBef>
              <a:defRPr>
                <a:solidFill>
                  <a:srgbClr val="FFFFFF"/>
                </a:solidFill>
                <a:latin typeface="Lato Regular"/>
                <a:ea typeface="Lato Regular"/>
                <a:cs typeface="Lato Regular"/>
                <a:sym typeface="Lato Regular"/>
              </a:defRPr>
            </a:pPr>
            <a:r>
              <a:rPr lang="en-US" sz="1000" dirty="0">
                <a:latin typeface="Verdana" panose="020B0604030504040204" pitchFamily="34" charset="0"/>
                <a:ea typeface="Verdana" panose="020B0604030504040204" pitchFamily="34" charset="0"/>
              </a:rPr>
              <a:t>School data is collected and reviewed from a number of sources each school year. Report cards are reviewed each term and the Student Learning Surveys are conducted each year for grades 10 and 12.  School-based surveys are also used to gather feedback from students, parents and staff; along with other measures to collect information.</a:t>
            </a:r>
          </a:p>
          <a:p>
            <a:pPr defTabSz="2438337">
              <a:lnSpc>
                <a:spcPct val="110000"/>
              </a:lnSpc>
              <a:spcBef>
                <a:spcPts val="2000"/>
              </a:spcBef>
              <a:defRPr>
                <a:solidFill>
                  <a:srgbClr val="FFFFFF"/>
                </a:solidFill>
                <a:latin typeface="Lato Regular"/>
                <a:ea typeface="Lato Regular"/>
                <a:cs typeface="Lato Regular"/>
                <a:sym typeface="Lato Regular"/>
              </a:defRPr>
            </a:pPr>
            <a:r>
              <a:rPr lang="en-US" sz="1000" dirty="0">
                <a:latin typeface="Verdana" panose="020B0604030504040204" pitchFamily="34" charset="0"/>
                <a:ea typeface="Verdana" panose="020B0604030504040204" pitchFamily="34" charset="0"/>
              </a:rPr>
              <a:t>Literacy is assessed in a variety of ways including the District Wide Write and CAT-4, along with classroom assessments in grades 8 and 9.  Students in grades 10 and 12 write the provincial Literacy Assessment. </a:t>
            </a:r>
          </a:p>
          <a:p>
            <a:pPr defTabSz="2438337">
              <a:lnSpc>
                <a:spcPct val="110000"/>
              </a:lnSpc>
              <a:spcBef>
                <a:spcPts val="2000"/>
              </a:spcBef>
              <a:defRPr>
                <a:solidFill>
                  <a:srgbClr val="FFFFFF"/>
                </a:solidFill>
                <a:latin typeface="Lato Regular"/>
                <a:ea typeface="Lato Regular"/>
                <a:cs typeface="Lato Regular"/>
                <a:sym typeface="Lato Regular"/>
              </a:defRPr>
            </a:pPr>
            <a:r>
              <a:rPr lang="en-US" sz="1000" dirty="0">
                <a:latin typeface="Verdana" panose="020B0604030504040204" pitchFamily="34" charset="0"/>
                <a:ea typeface="Verdana" panose="020B0604030504040204" pitchFamily="34" charset="0"/>
              </a:rPr>
              <a:t>In 2021-22, DTSS piloted a grade 8 and 9 Numeracy Assessment.  This assessment will be written by all grade 8 and 9 students this year and the results will be reviewed with staff in order to improve the numeracy skills of our students.  Grade 10 students will write the provincial Numeracy Assessment and the results used to make improvements.</a:t>
            </a:r>
          </a:p>
          <a:p>
            <a:pPr defTabSz="2438337">
              <a:lnSpc>
                <a:spcPct val="110000"/>
              </a:lnSpc>
              <a:spcBef>
                <a:spcPts val="2000"/>
              </a:spcBef>
              <a:defRPr>
                <a:solidFill>
                  <a:srgbClr val="FFFFFF"/>
                </a:solidFill>
                <a:latin typeface="Lato Regular"/>
                <a:ea typeface="Lato Regular"/>
                <a:cs typeface="Lato Regular"/>
                <a:sym typeface="Lato Regular"/>
              </a:defRPr>
            </a:pPr>
            <a:r>
              <a:rPr lang="en-US" sz="1000" dirty="0">
                <a:latin typeface="Verdana" panose="020B0604030504040204" pitchFamily="34" charset="0"/>
                <a:ea typeface="Verdana" panose="020B0604030504040204" pitchFamily="34" charset="0"/>
              </a:rPr>
              <a:t>As a staff, we will continuously review data in staff meetings, department head meetings, school-based teams,  and grade level meetings. The analysis of this data will inform how we approach planning for improvement.</a:t>
            </a:r>
          </a:p>
          <a:p>
            <a:pPr defTabSz="2438337">
              <a:lnSpc>
                <a:spcPct val="110000"/>
              </a:lnSpc>
              <a:spcBef>
                <a:spcPts val="2000"/>
              </a:spcBef>
              <a:defRPr>
                <a:solidFill>
                  <a:srgbClr val="FFFFFF"/>
                </a:solidFill>
                <a:latin typeface="Lato Regular"/>
                <a:ea typeface="Lato Regular"/>
                <a:cs typeface="Lato Regular"/>
                <a:sym typeface="Lato Regular"/>
              </a:defRPr>
            </a:pPr>
            <a:r>
              <a:rPr lang="en-US" sz="1000" dirty="0">
                <a:latin typeface="Verdana" panose="020B0604030504040204" pitchFamily="34" charset="0"/>
                <a:ea typeface="Verdana" panose="020B0604030504040204" pitchFamily="34" charset="0"/>
              </a:rPr>
              <a:t>We look forward to the challenge outlined in our mission statement: to engage and challenge students to think, to care, and to seize opportunities.</a:t>
            </a:r>
          </a:p>
          <a:p>
            <a:r>
              <a:rPr lang="en-US" dirty="0">
                <a:solidFill>
                  <a:schemeClr val="bg1"/>
                </a:solidFill>
                <a:latin typeface="Roboto" panose="02000000000000000000" pitchFamily="2" charset="0"/>
                <a:ea typeface="Roboto" panose="02000000000000000000" pitchFamily="2" charset="0"/>
              </a:rPr>
              <a:t>Michael S. Hubick</a:t>
            </a:r>
          </a:p>
          <a:p>
            <a:endParaRPr lang="en-US" dirty="0">
              <a:solidFill>
                <a:schemeClr val="bg1"/>
              </a:solidFill>
              <a:latin typeface="Roboto" panose="02000000000000000000" pitchFamily="2" charset="0"/>
              <a:ea typeface="Roboto" panose="02000000000000000000" pitchFamily="2" charset="0"/>
            </a:endParaRPr>
          </a:p>
        </p:txBody>
      </p:sp>
      <p:sp>
        <p:nvSpPr>
          <p:cNvPr id="3" name="Content Placeholder 3">
            <a:extLst>
              <a:ext uri="{FF2B5EF4-FFF2-40B4-BE49-F238E27FC236}">
                <a16:creationId xmlns:a16="http://schemas.microsoft.com/office/drawing/2014/main" id="{9C8603E5-AD64-4458-9D07-123FDB1BDFC1}"/>
              </a:ext>
            </a:extLst>
          </p:cNvPr>
          <p:cNvSpPr txBox="1">
            <a:spLocks/>
          </p:cNvSpPr>
          <p:nvPr/>
        </p:nvSpPr>
        <p:spPr>
          <a:xfrm>
            <a:off x="8217127" y="1208120"/>
            <a:ext cx="2513077" cy="2361848"/>
          </a:xfrm>
          <a:prstGeom prst="rect">
            <a:avLst/>
          </a:prstGeom>
          <a:blipFill>
            <a:blip r:embed="rId3"/>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000" dirty="0">
              <a:solidFill>
                <a:schemeClr val="bg1"/>
              </a:solidFill>
              <a:latin typeface="Roboto" panose="02000000000000000000" pitchFamily="2" charset="0"/>
              <a:ea typeface="Roboto" panose="02000000000000000000" pitchFamily="2" charset="0"/>
            </a:endParaRPr>
          </a:p>
        </p:txBody>
      </p:sp>
      <p:sp>
        <p:nvSpPr>
          <p:cNvPr id="5" name="Slide Number Placeholder 1">
            <a:extLst>
              <a:ext uri="{FF2B5EF4-FFF2-40B4-BE49-F238E27FC236}">
                <a16:creationId xmlns:a16="http://schemas.microsoft.com/office/drawing/2014/main" id="{F11F7181-62C3-4C35-8325-87F5FC7075F2}"/>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a:t>
            </a:fld>
            <a:endParaRPr lang="en-US" sz="1600" b="1" dirty="0">
              <a:solidFill>
                <a:schemeClr val="bg1"/>
              </a:solidFill>
            </a:endParaRPr>
          </a:p>
        </p:txBody>
      </p:sp>
      <p:pic>
        <p:nvPicPr>
          <p:cNvPr id="4" name="Picture 3">
            <a:extLst>
              <a:ext uri="{FF2B5EF4-FFF2-40B4-BE49-F238E27FC236}">
                <a16:creationId xmlns:a16="http://schemas.microsoft.com/office/drawing/2014/main" id="{BEB7EEBF-23F8-49FC-9C83-F3529B5ADCC0}"/>
              </a:ext>
            </a:extLst>
          </p:cNvPr>
          <p:cNvPicPr>
            <a:picLocks noChangeAspect="1"/>
          </p:cNvPicPr>
          <p:nvPr/>
        </p:nvPicPr>
        <p:blipFill>
          <a:blip r:embed="rId4"/>
          <a:stretch>
            <a:fillRect/>
          </a:stretch>
        </p:blipFill>
        <p:spPr>
          <a:xfrm flipH="1">
            <a:off x="8820148" y="807894"/>
            <a:ext cx="2330452" cy="3086100"/>
          </a:xfrm>
          <a:prstGeom prst="rect">
            <a:avLst/>
          </a:prstGeom>
        </p:spPr>
      </p:pic>
    </p:spTree>
    <p:extLst>
      <p:ext uri="{BB962C8B-B14F-4D97-AF65-F5344CB8AC3E}">
        <p14:creationId xmlns:p14="http://schemas.microsoft.com/office/powerpoint/2010/main" val="1280647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7AD7AB73-47D4-40FB-B7CD-9E7F5751CF20}"/>
              </a:ext>
            </a:extLst>
          </p:cNvPr>
          <p:cNvSpPr/>
          <p:nvPr/>
        </p:nvSpPr>
        <p:spPr>
          <a:xfrm rot="1576706">
            <a:off x="7981431" y="-921912"/>
            <a:ext cx="5858847" cy="6018245"/>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20</a:t>
            </a:fld>
            <a:endParaRPr lang="en-US" sz="1600" b="1" dirty="0">
              <a:solidFill>
                <a:schemeClr val="bg1"/>
              </a:solidFill>
            </a:endParaRPr>
          </a:p>
        </p:txBody>
      </p:sp>
      <p:sp>
        <p:nvSpPr>
          <p:cNvPr id="4" name="TextBox 3"/>
          <p:cNvSpPr txBox="1"/>
          <p:nvPr/>
        </p:nvSpPr>
        <p:spPr>
          <a:xfrm>
            <a:off x="-988292" y="923637"/>
            <a:ext cx="8497455" cy="584775"/>
          </a:xfrm>
          <a:prstGeom prst="rect">
            <a:avLst/>
          </a:prstGeom>
          <a:noFill/>
        </p:spPr>
        <p:txBody>
          <a:bodyPr wrap="square" rtlCol="0">
            <a:spAutoFit/>
          </a:bodyPr>
          <a:lstStyle/>
          <a:p>
            <a:pPr algn="ctr"/>
            <a:r>
              <a:rPr lang="en-US" sz="3200" b="1" dirty="0">
                <a:solidFill>
                  <a:schemeClr val="bg1"/>
                </a:solidFill>
              </a:rPr>
              <a:t>Excellence in Teaching and Leadership</a:t>
            </a:r>
          </a:p>
        </p:txBody>
      </p:sp>
      <p:sp>
        <p:nvSpPr>
          <p:cNvPr id="6" name="TextBox 5"/>
          <p:cNvSpPr txBox="1"/>
          <p:nvPr/>
        </p:nvSpPr>
        <p:spPr>
          <a:xfrm>
            <a:off x="688107" y="3613666"/>
            <a:ext cx="5883563" cy="4401205"/>
          </a:xfrm>
          <a:prstGeom prst="rect">
            <a:avLst/>
          </a:prstGeom>
          <a:noFill/>
        </p:spPr>
        <p:txBody>
          <a:bodyPr wrap="square" rtlCol="0">
            <a:spAutoFit/>
          </a:bodyPr>
          <a:lstStyle/>
          <a:p>
            <a:r>
              <a:rPr lang="en-US" sz="2000" b="1" dirty="0"/>
              <a:t>Increase staff knowledge in using Trauma-Informed practices</a:t>
            </a:r>
            <a:endParaRPr lang="en-US" sz="2000" dirty="0"/>
          </a:p>
          <a:p>
            <a:r>
              <a:rPr lang="en-US" sz="2000" dirty="0"/>
              <a:t>This is in alignment with the First Peoples Principles of Learning, “learning involves patience and time,” “learning involves generational roles and responsibilities,” and “learning requires exploration of one’s identity.”</a:t>
            </a:r>
          </a:p>
          <a:p>
            <a:endParaRPr lang="en-US" sz="2000" dirty="0"/>
          </a:p>
          <a:p>
            <a:r>
              <a:rPr lang="en-US" sz="2000" dirty="0"/>
              <a:t>This priority is also supported by the following data:</a:t>
            </a:r>
          </a:p>
          <a:p>
            <a:endParaRPr lang="en-US" sz="2000" dirty="0"/>
          </a:p>
          <a:p>
            <a:endParaRPr lang="en-US" sz="2000" dirty="0"/>
          </a:p>
          <a:p>
            <a:endParaRPr lang="en-US" sz="2000" dirty="0"/>
          </a:p>
          <a:p>
            <a:endParaRPr lang="en-US" sz="2000" dirty="0"/>
          </a:p>
          <a:p>
            <a:endParaRPr lang="en-US" sz="2000"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65213" y="885334"/>
            <a:ext cx="3235036" cy="4313381"/>
          </a:xfrm>
          <a:prstGeom prst="flowChartConnector">
            <a:avLst/>
          </a:prstGeom>
          <a:ln w="76200">
            <a:solidFill>
              <a:srgbClr val="FFC000"/>
            </a:solidFill>
          </a:ln>
        </p:spPr>
      </p:pic>
    </p:spTree>
    <p:extLst>
      <p:ext uri="{BB962C8B-B14F-4D97-AF65-F5344CB8AC3E}">
        <p14:creationId xmlns:p14="http://schemas.microsoft.com/office/powerpoint/2010/main" val="299294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63A00-67DF-4D8D-8E1A-152189EE643A}"/>
              </a:ext>
            </a:extLst>
          </p:cNvPr>
          <p:cNvSpPr>
            <a:spLocks noGrp="1"/>
          </p:cNvSpPr>
          <p:nvPr>
            <p:ph type="title"/>
          </p:nvPr>
        </p:nvSpPr>
        <p:spPr>
          <a:xfrm>
            <a:off x="838200" y="914400"/>
            <a:ext cx="10515600" cy="776288"/>
          </a:xfrm>
        </p:spPr>
        <p:txBody>
          <a:bodyPr>
            <a:normAutofit/>
          </a:bodyPr>
          <a:lstStyle/>
          <a:p>
            <a:r>
              <a:rPr lang="en-US" dirty="0"/>
              <a:t>     :</a:t>
            </a:r>
            <a:r>
              <a:rPr lang="en-US" sz="2400" dirty="0"/>
              <a:t>Grade 10 Student Learning Survey </a:t>
            </a:r>
            <a:endParaRPr lang="en-US" sz="2200" dirty="0"/>
          </a:p>
        </p:txBody>
      </p:sp>
      <p:sp>
        <p:nvSpPr>
          <p:cNvPr id="14" name="Content Placeholder 13">
            <a:extLst>
              <a:ext uri="{FF2B5EF4-FFF2-40B4-BE49-F238E27FC236}">
                <a16:creationId xmlns:a16="http://schemas.microsoft.com/office/drawing/2014/main" id="{2E1940F9-262A-4C89-8778-195B4CD40507}"/>
              </a:ext>
            </a:extLst>
          </p:cNvPr>
          <p:cNvSpPr>
            <a:spLocks noGrp="1"/>
          </p:cNvSpPr>
          <p:nvPr>
            <p:ph sz="half" idx="1"/>
          </p:nvPr>
        </p:nvSpPr>
        <p:spPr/>
        <p:txBody>
          <a:bodyPr>
            <a:normAutofit fontScale="92500" lnSpcReduction="10000"/>
          </a:bodyPr>
          <a:lstStyle/>
          <a:p>
            <a:pPr marL="0" indent="0">
              <a:buNone/>
            </a:pPr>
            <a:r>
              <a:rPr lang="en-US" sz="2400" dirty="0"/>
              <a:t>Domain: Mental Health</a:t>
            </a:r>
          </a:p>
          <a:p>
            <a:pPr marL="0" indent="0">
              <a:buNone/>
            </a:pPr>
            <a:r>
              <a:rPr lang="en-US" sz="2400" dirty="0"/>
              <a:t>Grade 10 students were asked to respond to the following question:</a:t>
            </a:r>
          </a:p>
          <a:p>
            <a:pPr marL="0" indent="0">
              <a:buNone/>
            </a:pPr>
            <a:r>
              <a:rPr lang="en-US" sz="2400" dirty="0"/>
              <a:t>How would you describe your mental health? </a:t>
            </a:r>
          </a:p>
          <a:p>
            <a:pPr marL="0" indent="0">
              <a:buNone/>
            </a:pPr>
            <a:r>
              <a:rPr lang="en-US" sz="2400" dirty="0"/>
              <a:t>Possible responses were: Excellent, Very Good, Good, Fair, Poor and Don’t Know/No Answer.  </a:t>
            </a:r>
          </a:p>
          <a:p>
            <a:pPr marL="0" indent="0">
              <a:buNone/>
            </a:pPr>
            <a:endParaRPr lang="en-US" sz="2400" dirty="0"/>
          </a:p>
          <a:p>
            <a:pPr marL="0" indent="0">
              <a:buNone/>
            </a:pPr>
            <a:r>
              <a:rPr lang="en-US" sz="2400" dirty="0"/>
              <a:t>Note: 54% of student respondents reported in the Poor to Fair categories while 39% reported in the Good to Excellent ranges.  (2% did not respond)  </a:t>
            </a:r>
          </a:p>
        </p:txBody>
      </p:sp>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p:txBody>
          <a:bodyPr/>
          <a:lstStyle/>
          <a:p>
            <a:fld id="{4A43F718-C1EF-4781-80DC-B411B2E0760A}" type="slidenum">
              <a:rPr lang="en-US" sz="1600" b="1" smtClean="0">
                <a:solidFill>
                  <a:schemeClr val="bg1"/>
                </a:solidFill>
              </a:rPr>
              <a:t>21</a:t>
            </a:fld>
            <a:endParaRPr lang="en-US" sz="1600" b="1" dirty="0">
              <a:solidFill>
                <a:schemeClr val="bg1"/>
              </a:solidFill>
            </a:endParaRPr>
          </a:p>
        </p:txBody>
      </p:sp>
      <p:graphicFrame>
        <p:nvGraphicFramePr>
          <p:cNvPr id="8" name="Content Placeholder 7">
            <a:extLst>
              <a:ext uri="{FF2B5EF4-FFF2-40B4-BE49-F238E27FC236}">
                <a16:creationId xmlns:a16="http://schemas.microsoft.com/office/drawing/2014/main" id="{D4B9D108-B343-45D7-A162-78220B02DAF6}"/>
              </a:ext>
            </a:extLst>
          </p:cNvPr>
          <p:cNvGraphicFramePr>
            <a:graphicFrameLocks noGrp="1"/>
          </p:cNvGraphicFramePr>
          <p:nvPr>
            <p:ph sz="half" idx="2"/>
            <p:extLst>
              <p:ext uri="{D42A27DB-BD31-4B8C-83A1-F6EECF244321}">
                <p14:modId xmlns:p14="http://schemas.microsoft.com/office/powerpoint/2010/main" val="3979463048"/>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7">
            <a:extLst>
              <a:ext uri="{FF2B5EF4-FFF2-40B4-BE49-F238E27FC236}">
                <a16:creationId xmlns:a16="http://schemas.microsoft.com/office/drawing/2014/main" id="{B8D6F16F-1E04-40AA-8C04-80D1097DAC44}"/>
              </a:ext>
            </a:extLst>
          </p:cNvPr>
          <p:cNvGraphicFramePr>
            <a:graphicFrameLocks/>
          </p:cNvGraphicFramePr>
          <p:nvPr>
            <p:extLst>
              <p:ext uri="{D42A27DB-BD31-4B8C-83A1-F6EECF244321}">
                <p14:modId xmlns:p14="http://schemas.microsoft.com/office/powerpoint/2010/main" val="1265934156"/>
              </p:ext>
            </p:extLst>
          </p:nvPr>
        </p:nvGraphicFramePr>
        <p:xfrm>
          <a:off x="6324600" y="1978025"/>
          <a:ext cx="5181600" cy="43513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ontent Placeholder 7">
            <a:extLst>
              <a:ext uri="{FF2B5EF4-FFF2-40B4-BE49-F238E27FC236}">
                <a16:creationId xmlns:a16="http://schemas.microsoft.com/office/drawing/2014/main" id="{66628024-87D6-4FF8-A384-7EBE6D8D94D2}"/>
              </a:ext>
            </a:extLst>
          </p:cNvPr>
          <p:cNvGraphicFramePr>
            <a:graphicFrameLocks/>
          </p:cNvGraphicFramePr>
          <p:nvPr>
            <p:extLst>
              <p:ext uri="{D42A27DB-BD31-4B8C-83A1-F6EECF244321}">
                <p14:modId xmlns:p14="http://schemas.microsoft.com/office/powerpoint/2010/main" val="1168132909"/>
              </p:ext>
            </p:extLst>
          </p:nvPr>
        </p:nvGraphicFramePr>
        <p:xfrm>
          <a:off x="6477000" y="1717675"/>
          <a:ext cx="5181600" cy="46116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0965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63A00-67DF-4D8D-8E1A-152189EE643A}"/>
              </a:ext>
            </a:extLst>
          </p:cNvPr>
          <p:cNvSpPr>
            <a:spLocks noGrp="1"/>
          </p:cNvSpPr>
          <p:nvPr>
            <p:ph type="title"/>
          </p:nvPr>
        </p:nvSpPr>
        <p:spPr>
          <a:xfrm>
            <a:off x="838200" y="914400"/>
            <a:ext cx="10515600" cy="776288"/>
          </a:xfrm>
        </p:spPr>
        <p:txBody>
          <a:bodyPr>
            <a:normAutofit/>
          </a:bodyPr>
          <a:lstStyle/>
          <a:p>
            <a:r>
              <a:rPr lang="en-US" dirty="0"/>
              <a:t>     :</a:t>
            </a:r>
            <a:r>
              <a:rPr lang="en-US" sz="2400" dirty="0"/>
              <a:t>Grade 12 Student Learning Survey </a:t>
            </a:r>
            <a:endParaRPr lang="en-US" sz="2200" dirty="0"/>
          </a:p>
        </p:txBody>
      </p:sp>
      <p:sp>
        <p:nvSpPr>
          <p:cNvPr id="14" name="Content Placeholder 13">
            <a:extLst>
              <a:ext uri="{FF2B5EF4-FFF2-40B4-BE49-F238E27FC236}">
                <a16:creationId xmlns:a16="http://schemas.microsoft.com/office/drawing/2014/main" id="{2E1940F9-262A-4C89-8778-195B4CD40507}"/>
              </a:ext>
            </a:extLst>
          </p:cNvPr>
          <p:cNvSpPr>
            <a:spLocks noGrp="1"/>
          </p:cNvSpPr>
          <p:nvPr>
            <p:ph sz="half" idx="1"/>
          </p:nvPr>
        </p:nvSpPr>
        <p:spPr/>
        <p:txBody>
          <a:bodyPr>
            <a:normAutofit fontScale="92500" lnSpcReduction="10000"/>
          </a:bodyPr>
          <a:lstStyle/>
          <a:p>
            <a:pPr marL="0" indent="0">
              <a:buNone/>
            </a:pPr>
            <a:r>
              <a:rPr lang="en-US" sz="2400" dirty="0"/>
              <a:t>Domain: Mental Health</a:t>
            </a:r>
          </a:p>
          <a:p>
            <a:pPr marL="0" indent="0">
              <a:buNone/>
            </a:pPr>
            <a:r>
              <a:rPr lang="en-US" sz="2400" dirty="0"/>
              <a:t>Grade 12 students were asked to respond to the following question:</a:t>
            </a:r>
          </a:p>
          <a:p>
            <a:pPr marL="0" indent="0">
              <a:buNone/>
            </a:pPr>
            <a:r>
              <a:rPr lang="en-US" sz="2400" dirty="0"/>
              <a:t>How would you describe your mental health? </a:t>
            </a:r>
          </a:p>
          <a:p>
            <a:pPr marL="0" indent="0">
              <a:buNone/>
            </a:pPr>
            <a:r>
              <a:rPr lang="en-US" sz="2400" dirty="0"/>
              <a:t>Possible responses were: Excellent, Very Good, Good, Fair, Poor and Don’t Know/No Answer.  </a:t>
            </a:r>
          </a:p>
          <a:p>
            <a:pPr marL="0" indent="0">
              <a:buNone/>
            </a:pPr>
            <a:endParaRPr lang="en-US" sz="2400" dirty="0"/>
          </a:p>
          <a:p>
            <a:pPr marL="0" indent="0">
              <a:buNone/>
            </a:pPr>
            <a:r>
              <a:rPr lang="en-US" sz="2400" dirty="0"/>
              <a:t>Note: 53% of student respondents reported in the Poor to Fair categories while 38% of students reported in the Good to Excellent ranges.  (8% did not respond)</a:t>
            </a:r>
          </a:p>
        </p:txBody>
      </p:sp>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p:txBody>
          <a:bodyPr/>
          <a:lstStyle/>
          <a:p>
            <a:fld id="{4A43F718-C1EF-4781-80DC-B411B2E0760A}" type="slidenum">
              <a:rPr lang="en-US" sz="1600" b="1" smtClean="0">
                <a:solidFill>
                  <a:schemeClr val="bg1"/>
                </a:solidFill>
              </a:rPr>
              <a:t>22</a:t>
            </a:fld>
            <a:endParaRPr lang="en-US" sz="1600" b="1" dirty="0">
              <a:solidFill>
                <a:schemeClr val="bg1"/>
              </a:solidFill>
            </a:endParaRPr>
          </a:p>
        </p:txBody>
      </p:sp>
      <p:graphicFrame>
        <p:nvGraphicFramePr>
          <p:cNvPr id="8" name="Content Placeholder 7">
            <a:extLst>
              <a:ext uri="{FF2B5EF4-FFF2-40B4-BE49-F238E27FC236}">
                <a16:creationId xmlns:a16="http://schemas.microsoft.com/office/drawing/2014/main" id="{D4B9D108-B343-45D7-A162-78220B02DAF6}"/>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7">
            <a:extLst>
              <a:ext uri="{FF2B5EF4-FFF2-40B4-BE49-F238E27FC236}">
                <a16:creationId xmlns:a16="http://schemas.microsoft.com/office/drawing/2014/main" id="{B8D6F16F-1E04-40AA-8C04-80D1097DAC44}"/>
              </a:ext>
            </a:extLst>
          </p:cNvPr>
          <p:cNvGraphicFramePr>
            <a:graphicFrameLocks/>
          </p:cNvGraphicFramePr>
          <p:nvPr/>
        </p:nvGraphicFramePr>
        <p:xfrm>
          <a:off x="6324600" y="1978025"/>
          <a:ext cx="5181600" cy="43513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ontent Placeholder 7">
            <a:extLst>
              <a:ext uri="{FF2B5EF4-FFF2-40B4-BE49-F238E27FC236}">
                <a16:creationId xmlns:a16="http://schemas.microsoft.com/office/drawing/2014/main" id="{66628024-87D6-4FF8-A384-7EBE6D8D94D2}"/>
              </a:ext>
            </a:extLst>
          </p:cNvPr>
          <p:cNvGraphicFramePr>
            <a:graphicFrameLocks/>
          </p:cNvGraphicFramePr>
          <p:nvPr>
            <p:extLst>
              <p:ext uri="{D42A27DB-BD31-4B8C-83A1-F6EECF244321}">
                <p14:modId xmlns:p14="http://schemas.microsoft.com/office/powerpoint/2010/main" val="3963101283"/>
              </p:ext>
            </p:extLst>
          </p:nvPr>
        </p:nvGraphicFramePr>
        <p:xfrm>
          <a:off x="6477000" y="1717675"/>
          <a:ext cx="5181600" cy="46116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58841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23</a:t>
            </a:fld>
            <a:endParaRPr lang="en-US" sz="1600" b="1" dirty="0">
              <a:solidFill>
                <a:schemeClr val="bg1"/>
              </a:solidFill>
            </a:endParaRPr>
          </a:p>
        </p:txBody>
      </p:sp>
      <p:sp>
        <p:nvSpPr>
          <p:cNvPr id="3" name="TextBox 2"/>
          <p:cNvSpPr txBox="1"/>
          <p:nvPr/>
        </p:nvSpPr>
        <p:spPr>
          <a:xfrm>
            <a:off x="635113" y="1761214"/>
            <a:ext cx="3482111" cy="3416320"/>
          </a:xfrm>
          <a:prstGeom prst="rect">
            <a:avLst/>
          </a:prstGeom>
          <a:noFill/>
        </p:spPr>
        <p:txBody>
          <a:bodyPr wrap="square" rtlCol="0">
            <a:spAutoFit/>
          </a:bodyPr>
          <a:lstStyle/>
          <a:p>
            <a:pPr marL="285750" indent="-285750">
              <a:buFont typeface="Wingdings" panose="05000000000000000000" pitchFamily="2" charset="2"/>
              <a:buChar char="§"/>
            </a:pPr>
            <a:r>
              <a:rPr lang="en-US" dirty="0"/>
              <a:t>Surveys revealed a majority of our students described their mental health as poor or fair. </a:t>
            </a:r>
          </a:p>
          <a:p>
            <a:pPr marL="285750" indent="-285750">
              <a:buFont typeface="Wingdings" panose="05000000000000000000" pitchFamily="2" charset="2"/>
              <a:buChar char="§"/>
            </a:pPr>
            <a:r>
              <a:rPr lang="en-US" dirty="0"/>
              <a:t>District Student Advisory Committee asked for assistance in helping peers cope with stress and instruction on strategies for suicide prevention.  </a:t>
            </a:r>
          </a:p>
          <a:p>
            <a:pPr marL="285750" indent="-285750">
              <a:buFont typeface="Wingdings" panose="05000000000000000000" pitchFamily="2" charset="2"/>
              <a:buChar char="§"/>
            </a:pPr>
            <a:r>
              <a:rPr lang="en-US" dirty="0"/>
              <a:t>Staff, students and parents requested more mental health resources to assist students.  </a:t>
            </a:r>
          </a:p>
        </p:txBody>
      </p:sp>
      <p:sp>
        <p:nvSpPr>
          <p:cNvPr id="4" name="Rectangle 3"/>
          <p:cNvSpPr/>
          <p:nvPr/>
        </p:nvSpPr>
        <p:spPr>
          <a:xfrm>
            <a:off x="4557048" y="1761214"/>
            <a:ext cx="3463637" cy="3970318"/>
          </a:xfrm>
          <a:prstGeom prst="rect">
            <a:avLst/>
          </a:prstGeom>
        </p:spPr>
        <p:txBody>
          <a:bodyPr wrap="square">
            <a:spAutoFit/>
          </a:bodyPr>
          <a:lstStyle/>
          <a:p>
            <a:r>
              <a:rPr lang="en-US" dirty="0"/>
              <a:t>We need to establish a shared understanding about how to create a welcoming, caring and safe school that fosters positive mental health for students.</a:t>
            </a:r>
          </a:p>
          <a:p>
            <a:endParaRPr lang="en-US" dirty="0"/>
          </a:p>
          <a:p>
            <a:r>
              <a:rPr lang="en-US" dirty="0"/>
              <a:t>Trauma-Informed practices and the UBC’s Teach Mental Health Literacy offer promising learning opportunities for staff to help build their own and their students’ mental health and thus, improve students’ ability to self-regulate.</a:t>
            </a:r>
          </a:p>
          <a:p>
            <a:endParaRPr lang="en-US" dirty="0"/>
          </a:p>
        </p:txBody>
      </p:sp>
      <p:sp>
        <p:nvSpPr>
          <p:cNvPr id="5" name="TextBox 4"/>
          <p:cNvSpPr txBox="1"/>
          <p:nvPr/>
        </p:nvSpPr>
        <p:spPr>
          <a:xfrm>
            <a:off x="8460509" y="1607127"/>
            <a:ext cx="45719" cy="369332"/>
          </a:xfrm>
          <a:prstGeom prst="rect">
            <a:avLst/>
          </a:prstGeom>
          <a:noFill/>
        </p:spPr>
        <p:txBody>
          <a:bodyPr wrap="square" rtlCol="0">
            <a:spAutoFit/>
          </a:bodyPr>
          <a:lstStyle/>
          <a:p>
            <a:endParaRPr lang="en-US" dirty="0"/>
          </a:p>
        </p:txBody>
      </p:sp>
      <p:sp>
        <p:nvSpPr>
          <p:cNvPr id="6" name="TextBox 5"/>
          <p:cNvSpPr txBox="1"/>
          <p:nvPr/>
        </p:nvSpPr>
        <p:spPr>
          <a:xfrm>
            <a:off x="8483368" y="1761214"/>
            <a:ext cx="3038764" cy="1754326"/>
          </a:xfrm>
          <a:prstGeom prst="rect">
            <a:avLst/>
          </a:prstGeom>
          <a:noFill/>
        </p:spPr>
        <p:txBody>
          <a:bodyPr wrap="square" rtlCol="0">
            <a:spAutoFit/>
          </a:bodyPr>
          <a:lstStyle/>
          <a:p>
            <a:r>
              <a:rPr lang="en-US" dirty="0"/>
              <a:t>To what extent will staff report being better able to support student mental health if they participate in structured professional development on Trauma-Informed practices?</a:t>
            </a:r>
          </a:p>
        </p:txBody>
      </p:sp>
    </p:spTree>
    <p:extLst>
      <p:ext uri="{BB962C8B-B14F-4D97-AF65-F5344CB8AC3E}">
        <p14:creationId xmlns:p14="http://schemas.microsoft.com/office/powerpoint/2010/main" val="2225599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24</a:t>
            </a:fld>
            <a:endParaRPr lang="en-US" sz="1600" b="1" dirty="0">
              <a:solidFill>
                <a:schemeClr val="bg1"/>
              </a:solidFill>
            </a:endParaRPr>
          </a:p>
        </p:txBody>
      </p:sp>
      <p:sp>
        <p:nvSpPr>
          <p:cNvPr id="2" name="TextBox 1"/>
          <p:cNvSpPr txBox="1"/>
          <p:nvPr/>
        </p:nvSpPr>
        <p:spPr>
          <a:xfrm>
            <a:off x="1856510" y="3980872"/>
            <a:ext cx="1477818" cy="1785104"/>
          </a:xfrm>
          <a:prstGeom prst="rect">
            <a:avLst/>
          </a:prstGeom>
          <a:noFill/>
        </p:spPr>
        <p:txBody>
          <a:bodyPr wrap="square" rtlCol="0">
            <a:spAutoFit/>
          </a:bodyPr>
          <a:lstStyle/>
          <a:p>
            <a:pPr algn="ctr"/>
            <a:r>
              <a:rPr lang="en-US" sz="4000" b="1" dirty="0">
                <a:solidFill>
                  <a:schemeClr val="bg1"/>
                </a:solidFill>
              </a:rPr>
              <a:t>3 </a:t>
            </a:r>
          </a:p>
          <a:p>
            <a:pPr algn="ctr"/>
            <a:r>
              <a:rPr lang="en-US" sz="1400" b="1" dirty="0">
                <a:solidFill>
                  <a:schemeClr val="bg1"/>
                </a:solidFill>
              </a:rPr>
              <a:t>Times at staff meetings</a:t>
            </a:r>
          </a:p>
          <a:p>
            <a:pPr algn="ctr"/>
            <a:endParaRPr lang="en-US" sz="1400" b="1" dirty="0">
              <a:solidFill>
                <a:schemeClr val="bg1"/>
              </a:solidFill>
            </a:endParaRPr>
          </a:p>
          <a:p>
            <a:pPr algn="ctr"/>
            <a:r>
              <a:rPr lang="en-US" sz="1400" b="1" dirty="0">
                <a:solidFill>
                  <a:schemeClr val="bg1"/>
                </a:solidFill>
              </a:rPr>
              <a:t>Staff survey</a:t>
            </a:r>
          </a:p>
          <a:p>
            <a:endParaRPr lang="en-US" sz="1400" b="1" dirty="0">
              <a:solidFill>
                <a:schemeClr val="bg1"/>
              </a:solidFill>
            </a:endParaRPr>
          </a:p>
        </p:txBody>
      </p:sp>
      <p:sp>
        <p:nvSpPr>
          <p:cNvPr id="4" name="TextBox 3"/>
          <p:cNvSpPr txBox="1"/>
          <p:nvPr/>
        </p:nvSpPr>
        <p:spPr>
          <a:xfrm>
            <a:off x="3491347" y="3980872"/>
            <a:ext cx="1736436" cy="1446550"/>
          </a:xfrm>
          <a:prstGeom prst="rect">
            <a:avLst/>
          </a:prstGeom>
          <a:noFill/>
        </p:spPr>
        <p:txBody>
          <a:bodyPr wrap="square" rtlCol="0">
            <a:spAutoFit/>
          </a:bodyPr>
          <a:lstStyle/>
          <a:p>
            <a:pPr algn="ctr"/>
            <a:r>
              <a:rPr lang="en-US" sz="3200" b="1" dirty="0">
                <a:solidFill>
                  <a:schemeClr val="bg1"/>
                </a:solidFill>
              </a:rPr>
              <a:t>100% </a:t>
            </a:r>
          </a:p>
          <a:p>
            <a:pPr algn="ctr"/>
            <a:r>
              <a:rPr lang="en-US" sz="1400" b="1" dirty="0">
                <a:solidFill>
                  <a:schemeClr val="bg1"/>
                </a:solidFill>
              </a:rPr>
              <a:t>of staff report more confidence in supporting students’ mental health</a:t>
            </a:r>
            <a:endParaRPr lang="en-US" sz="2400" b="1" dirty="0">
              <a:solidFill>
                <a:schemeClr val="bg1"/>
              </a:solidFill>
            </a:endParaRPr>
          </a:p>
        </p:txBody>
      </p:sp>
      <p:sp>
        <p:nvSpPr>
          <p:cNvPr id="7" name="TextBox 6"/>
          <p:cNvSpPr txBox="1"/>
          <p:nvPr/>
        </p:nvSpPr>
        <p:spPr>
          <a:xfrm>
            <a:off x="8691418" y="3980872"/>
            <a:ext cx="1911927" cy="116955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chemeClr val="bg1"/>
                </a:solidFill>
              </a:rPr>
              <a:t>Staff Meetings</a:t>
            </a:r>
          </a:p>
          <a:p>
            <a:pPr marL="285750" indent="-285750">
              <a:buFont typeface="Wingdings" panose="05000000000000000000" pitchFamily="2" charset="2"/>
              <a:buChar char="§"/>
            </a:pPr>
            <a:r>
              <a:rPr lang="en-US" sz="1400" b="1" dirty="0">
                <a:solidFill>
                  <a:schemeClr val="bg1"/>
                </a:solidFill>
              </a:rPr>
              <a:t>Collaborate with District VP for Learning Services</a:t>
            </a:r>
          </a:p>
          <a:p>
            <a:pPr marL="285750" indent="-285750">
              <a:buFont typeface="Wingdings" panose="05000000000000000000" pitchFamily="2" charset="2"/>
              <a:buChar char="§"/>
            </a:pPr>
            <a:endParaRPr lang="en-US" sz="1400" b="1" dirty="0">
              <a:solidFill>
                <a:schemeClr val="bg1"/>
              </a:solidFill>
            </a:endParaRPr>
          </a:p>
        </p:txBody>
      </p:sp>
      <p:sp>
        <p:nvSpPr>
          <p:cNvPr id="8" name="TextBox 7"/>
          <p:cNvSpPr txBox="1"/>
          <p:nvPr/>
        </p:nvSpPr>
        <p:spPr>
          <a:xfrm>
            <a:off x="6954983" y="3980872"/>
            <a:ext cx="1847272" cy="116955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chemeClr val="bg1"/>
                </a:solidFill>
              </a:rPr>
              <a:t>UBC Teach Mental Health Literacy </a:t>
            </a:r>
          </a:p>
          <a:p>
            <a:pPr marL="285750" indent="-285750">
              <a:buFont typeface="Wingdings" panose="05000000000000000000" pitchFamily="2" charset="2"/>
              <a:buChar char="§"/>
            </a:pPr>
            <a:r>
              <a:rPr lang="en-US" sz="1400" b="1" dirty="0">
                <a:solidFill>
                  <a:schemeClr val="bg1"/>
                </a:solidFill>
              </a:rPr>
              <a:t> continue Trauma-Informed Schools course</a:t>
            </a:r>
          </a:p>
        </p:txBody>
      </p:sp>
      <p:sp>
        <p:nvSpPr>
          <p:cNvPr id="9" name="TextBox 8"/>
          <p:cNvSpPr txBox="1"/>
          <p:nvPr/>
        </p:nvSpPr>
        <p:spPr>
          <a:xfrm>
            <a:off x="5227782" y="3980872"/>
            <a:ext cx="1727200" cy="1384995"/>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chemeClr val="bg1"/>
                </a:solidFill>
              </a:rPr>
              <a:t>August Pro-D</a:t>
            </a:r>
          </a:p>
          <a:p>
            <a:pPr marL="285750" indent="-285750">
              <a:buFont typeface="Wingdings" panose="05000000000000000000" pitchFamily="2" charset="2"/>
              <a:buChar char="§"/>
            </a:pPr>
            <a:r>
              <a:rPr lang="en-US" sz="1400" b="1" dirty="0">
                <a:solidFill>
                  <a:schemeClr val="bg1"/>
                </a:solidFill>
              </a:rPr>
              <a:t>December Staff meeting</a:t>
            </a:r>
          </a:p>
          <a:p>
            <a:pPr marL="285750" indent="-285750">
              <a:buFont typeface="Wingdings" panose="05000000000000000000" pitchFamily="2" charset="2"/>
              <a:buChar char="§"/>
            </a:pPr>
            <a:r>
              <a:rPr lang="en-US" sz="1400" b="1" dirty="0">
                <a:solidFill>
                  <a:schemeClr val="bg1"/>
                </a:solidFill>
              </a:rPr>
              <a:t>February Pro-D</a:t>
            </a:r>
          </a:p>
          <a:p>
            <a:pPr marL="285750" indent="-285750">
              <a:buFont typeface="Wingdings" panose="05000000000000000000" pitchFamily="2" charset="2"/>
              <a:buChar char="§"/>
            </a:pPr>
            <a:r>
              <a:rPr lang="en-US" sz="1400" b="1" dirty="0">
                <a:solidFill>
                  <a:schemeClr val="bg1"/>
                </a:solidFill>
              </a:rPr>
              <a:t>March Staff meeting</a:t>
            </a:r>
          </a:p>
        </p:txBody>
      </p:sp>
    </p:spTree>
    <p:extLst>
      <p:ext uri="{BB962C8B-B14F-4D97-AF65-F5344CB8AC3E}">
        <p14:creationId xmlns:p14="http://schemas.microsoft.com/office/powerpoint/2010/main" val="1651791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DD2C62-6581-47A3-BE8E-B532CBEF6B14}"/>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3</a:t>
            </a:fld>
            <a:endParaRPr lang="en-US" sz="1600" b="1" dirty="0">
              <a:solidFill>
                <a:schemeClr val="bg1"/>
              </a:solidFill>
            </a:endParaRPr>
          </a:p>
        </p:txBody>
      </p:sp>
      <p:sp>
        <p:nvSpPr>
          <p:cNvPr id="4" name="Rectangle 3"/>
          <p:cNvSpPr/>
          <p:nvPr/>
        </p:nvSpPr>
        <p:spPr>
          <a:xfrm>
            <a:off x="923636" y="3389093"/>
            <a:ext cx="3315854" cy="1692771"/>
          </a:xfrm>
          <a:prstGeom prst="rect">
            <a:avLst/>
          </a:prstGeom>
        </p:spPr>
        <p:txBody>
          <a:bodyPr wrap="square">
            <a:spAutoFit/>
          </a:bodyPr>
          <a:lstStyle/>
          <a:p>
            <a:pPr defTabSz="2438337">
              <a:defRPr sz="2000" spc="120">
                <a:solidFill>
                  <a:srgbClr val="FFFFFF"/>
                </a:solidFill>
                <a:latin typeface="Lato Regular"/>
                <a:ea typeface="Lato Regular"/>
                <a:cs typeface="Lato Regular"/>
                <a:sym typeface="Lato Regular"/>
              </a:defRPr>
            </a:pPr>
            <a:endParaRPr lang="en-US" dirty="0">
              <a:solidFill>
                <a:schemeClr val="accent1"/>
              </a:solidFill>
              <a:latin typeface="Lato Black"/>
              <a:ea typeface="Lato Black"/>
              <a:cs typeface="Lato Black"/>
              <a:sym typeface="Lato Black"/>
            </a:endParaRPr>
          </a:p>
          <a:p>
            <a:pPr defTabSz="2438337">
              <a:defRPr sz="2000" spc="120">
                <a:solidFill>
                  <a:srgbClr val="FFFFFF"/>
                </a:solidFill>
                <a:latin typeface="Lato Regular"/>
                <a:ea typeface="Lato Regular"/>
                <a:cs typeface="Lato Regular"/>
                <a:sym typeface="Lato Regular"/>
              </a:defRPr>
            </a:pPr>
            <a:r>
              <a:rPr lang="en-US" sz="2800" dirty="0">
                <a:solidFill>
                  <a:schemeClr val="accent1"/>
                </a:solidFill>
                <a:latin typeface="Lato Black"/>
                <a:ea typeface="Lato Black"/>
                <a:cs typeface="Lato Black"/>
                <a:sym typeface="Lato Black"/>
              </a:rPr>
              <a:t>29 Teachers</a:t>
            </a:r>
          </a:p>
          <a:p>
            <a:pPr defTabSz="2438337">
              <a:defRPr sz="2000" spc="120">
                <a:solidFill>
                  <a:srgbClr val="FFFFFF"/>
                </a:solidFill>
                <a:latin typeface="Lato Regular"/>
                <a:ea typeface="Lato Regular"/>
                <a:cs typeface="Lato Regular"/>
                <a:sym typeface="Lato Regular"/>
              </a:defRPr>
            </a:pPr>
            <a:r>
              <a:rPr lang="en-US" sz="2800" dirty="0">
                <a:solidFill>
                  <a:schemeClr val="accent1"/>
                </a:solidFill>
                <a:latin typeface="Lato Black"/>
                <a:ea typeface="Lato Black"/>
                <a:cs typeface="Lato Black"/>
                <a:sym typeface="Lato Black"/>
              </a:rPr>
              <a:t>22 Support Staff</a:t>
            </a:r>
          </a:p>
          <a:p>
            <a:pPr defTabSz="2438337">
              <a:defRPr sz="2000" spc="120">
                <a:solidFill>
                  <a:srgbClr val="FFFFFF"/>
                </a:solidFill>
                <a:latin typeface="Lato Regular"/>
                <a:ea typeface="Lato Regular"/>
                <a:cs typeface="Lato Regular"/>
                <a:sym typeface="Lato Regular"/>
              </a:defRPr>
            </a:pPr>
            <a:r>
              <a:rPr lang="en-US" sz="2800" dirty="0">
                <a:solidFill>
                  <a:schemeClr val="accent1"/>
                </a:solidFill>
                <a:latin typeface="Lato Black"/>
                <a:ea typeface="Lato Black"/>
                <a:cs typeface="Lato Black"/>
                <a:sym typeface="Lato Black"/>
              </a:rPr>
              <a:t>3 Administrators</a:t>
            </a:r>
          </a:p>
        </p:txBody>
      </p:sp>
      <p:sp>
        <p:nvSpPr>
          <p:cNvPr id="5" name="Rectangle 4"/>
          <p:cNvSpPr/>
          <p:nvPr/>
        </p:nvSpPr>
        <p:spPr>
          <a:xfrm>
            <a:off x="4657392" y="3389093"/>
            <a:ext cx="1740989" cy="1323439"/>
          </a:xfrm>
          <a:prstGeom prst="rect">
            <a:avLst/>
          </a:prstGeom>
        </p:spPr>
        <p:txBody>
          <a:bodyPr wrap="none">
            <a:spAutoFit/>
          </a:bodyPr>
          <a:lstStyle/>
          <a:p>
            <a:pPr defTabSz="2438337">
              <a:defRPr sz="2000" spc="120">
                <a:solidFill>
                  <a:srgbClr val="FFFFFF"/>
                </a:solidFill>
                <a:latin typeface="Lato Regular"/>
                <a:ea typeface="Lato Regular"/>
                <a:cs typeface="Lato Regular"/>
                <a:sym typeface="Lato Regular"/>
              </a:defRPr>
            </a:pPr>
            <a:endParaRPr lang="en-US" dirty="0">
              <a:solidFill>
                <a:schemeClr val="accent1"/>
              </a:solidFill>
              <a:latin typeface="Lato Black"/>
              <a:ea typeface="Lato Black"/>
              <a:cs typeface="Lato Black"/>
              <a:sym typeface="Lato Black"/>
            </a:endParaRPr>
          </a:p>
          <a:p>
            <a:pPr algn="ctr" defTabSz="2438337">
              <a:defRPr sz="2000" spc="120">
                <a:solidFill>
                  <a:srgbClr val="FFFFFF"/>
                </a:solidFill>
                <a:latin typeface="Lato Regular"/>
                <a:ea typeface="Lato Regular"/>
                <a:cs typeface="Lato Regular"/>
                <a:sym typeface="Lato Regular"/>
              </a:defRPr>
            </a:pPr>
            <a:r>
              <a:rPr lang="en-US" sz="6000" dirty="0">
                <a:solidFill>
                  <a:schemeClr val="accent1"/>
                </a:solidFill>
                <a:latin typeface="Lato Black"/>
                <a:ea typeface="Lato Black"/>
                <a:cs typeface="Lato Black"/>
                <a:sym typeface="Lato Black"/>
              </a:rPr>
              <a:t>492</a:t>
            </a:r>
          </a:p>
        </p:txBody>
      </p:sp>
      <p:sp>
        <p:nvSpPr>
          <p:cNvPr id="6" name="Rectangle 5"/>
          <p:cNvSpPr/>
          <p:nvPr/>
        </p:nvSpPr>
        <p:spPr>
          <a:xfrm>
            <a:off x="7823198" y="3481426"/>
            <a:ext cx="2124365" cy="1231106"/>
          </a:xfrm>
          <a:prstGeom prst="rect">
            <a:avLst/>
          </a:prstGeom>
        </p:spPr>
        <p:txBody>
          <a:bodyPr wrap="square">
            <a:spAutoFit/>
          </a:bodyPr>
          <a:lstStyle/>
          <a:p>
            <a:pPr defTabSz="2438337">
              <a:defRPr sz="2000" spc="120">
                <a:solidFill>
                  <a:srgbClr val="FFFFFF"/>
                </a:solidFill>
                <a:latin typeface="Lato Regular"/>
                <a:ea typeface="Lato Regular"/>
                <a:cs typeface="Lato Regular"/>
                <a:sym typeface="Lato Regular"/>
              </a:defRPr>
            </a:pPr>
            <a:endParaRPr lang="en-US" dirty="0">
              <a:solidFill>
                <a:schemeClr val="accent1"/>
              </a:solidFill>
              <a:latin typeface="Lato Black"/>
              <a:ea typeface="Lato Black"/>
              <a:cs typeface="Lato Black"/>
              <a:sym typeface="Lato Black"/>
            </a:endParaRPr>
          </a:p>
          <a:p>
            <a:pPr algn="ctr" defTabSz="2438337">
              <a:defRPr sz="2000" spc="120">
                <a:solidFill>
                  <a:srgbClr val="FFFFFF"/>
                </a:solidFill>
                <a:latin typeface="Lato Regular"/>
                <a:ea typeface="Lato Regular"/>
                <a:cs typeface="Lato Regular"/>
                <a:sym typeface="Lato Regular"/>
              </a:defRPr>
            </a:pPr>
            <a:r>
              <a:rPr lang="en-US" sz="5400" dirty="0">
                <a:solidFill>
                  <a:schemeClr val="accent1"/>
                </a:solidFill>
                <a:latin typeface="Lato Black"/>
                <a:ea typeface="Lato Black"/>
                <a:cs typeface="Lato Black"/>
                <a:sym typeface="Lato Black"/>
              </a:rPr>
              <a:t>8-12</a:t>
            </a:r>
          </a:p>
        </p:txBody>
      </p:sp>
    </p:spTree>
    <p:extLst>
      <p:ext uri="{BB962C8B-B14F-4D97-AF65-F5344CB8AC3E}">
        <p14:creationId xmlns:p14="http://schemas.microsoft.com/office/powerpoint/2010/main" val="374779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F099A49-9040-4BCF-A32E-E7EC76483CDA}"/>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4</a:t>
            </a:fld>
            <a:endParaRPr lang="en-US" sz="1600" b="1" dirty="0">
              <a:solidFill>
                <a:schemeClr val="bg1"/>
              </a:solidFill>
            </a:endParaRPr>
          </a:p>
        </p:txBody>
      </p:sp>
      <p:sp>
        <p:nvSpPr>
          <p:cNvPr id="2" name="Rectangle 1"/>
          <p:cNvSpPr/>
          <p:nvPr/>
        </p:nvSpPr>
        <p:spPr>
          <a:xfrm>
            <a:off x="92363" y="1369444"/>
            <a:ext cx="4525819" cy="1200329"/>
          </a:xfrm>
          <a:prstGeom prst="rect">
            <a:avLst/>
          </a:prstGeom>
        </p:spPr>
        <p:txBody>
          <a:bodyPr wrap="square">
            <a:spAutoFit/>
          </a:bodyPr>
          <a:lstStyle/>
          <a:p>
            <a:r>
              <a:rPr lang="en-US" dirty="0">
                <a:solidFill>
                  <a:schemeClr val="bg1"/>
                </a:solidFill>
              </a:rPr>
              <a:t>We collaborate in the pursuit of each student’s success as knowledgeable, caring, resilient, and contributing members of a global community.</a:t>
            </a:r>
          </a:p>
        </p:txBody>
      </p:sp>
      <p:sp>
        <p:nvSpPr>
          <p:cNvPr id="4" name="Rectangle 3"/>
          <p:cNvSpPr/>
          <p:nvPr/>
        </p:nvSpPr>
        <p:spPr>
          <a:xfrm>
            <a:off x="193964" y="4472893"/>
            <a:ext cx="6096000" cy="656077"/>
          </a:xfrm>
          <a:prstGeom prst="rect">
            <a:avLst/>
          </a:prstGeom>
        </p:spPr>
        <p:txBody>
          <a:bodyPr>
            <a:spAutoFit/>
          </a:bodyPr>
          <a:lstStyle/>
          <a:p>
            <a:pPr defTabSz="457200">
              <a:lnSpc>
                <a:spcPct val="120000"/>
              </a:lnSpc>
              <a:defRPr sz="2750" spc="140">
                <a:solidFill>
                  <a:srgbClr val="FFFFFF"/>
                </a:solidFill>
                <a:latin typeface="Lato Bold"/>
                <a:ea typeface="Lato Bold"/>
                <a:cs typeface="Lato Bold"/>
                <a:sym typeface="Lato Bold"/>
              </a:defRPr>
            </a:pPr>
            <a:r>
              <a:rPr lang="en-US" sz="1600" dirty="0"/>
              <a:t>Opportunity, equity, </a:t>
            </a:r>
            <a:br>
              <a:rPr lang="en-US" sz="1600" dirty="0"/>
            </a:br>
            <a:r>
              <a:rPr lang="en-US" sz="1600" dirty="0"/>
              <a:t>and success for ALL learners</a:t>
            </a:r>
          </a:p>
        </p:txBody>
      </p:sp>
      <p:sp>
        <p:nvSpPr>
          <p:cNvPr id="5" name="Rectangle 4"/>
          <p:cNvSpPr/>
          <p:nvPr/>
        </p:nvSpPr>
        <p:spPr>
          <a:xfrm>
            <a:off x="5126794" y="1285152"/>
            <a:ext cx="6973455" cy="615553"/>
          </a:xfrm>
          <a:prstGeom prst="rect">
            <a:avLst/>
          </a:prstGeom>
        </p:spPr>
        <p:txBody>
          <a:bodyPr wrap="square">
            <a:spAutoFit/>
          </a:bodyPr>
          <a:lstStyle/>
          <a:p>
            <a:pPr defTabSz="2438337">
              <a:defRPr sz="2000" spc="120">
                <a:solidFill>
                  <a:srgbClr val="FFFFFF"/>
                </a:solidFill>
                <a:latin typeface="Lato Regular"/>
                <a:ea typeface="Lato Regular"/>
                <a:cs typeface="Lato Regular"/>
                <a:sym typeface="Lato Regular"/>
              </a:defRPr>
            </a:pPr>
            <a:r>
              <a:rPr lang="en-US" sz="2000" spc="180" dirty="0">
                <a:solidFill>
                  <a:schemeClr val="accent1"/>
                </a:solidFill>
                <a:latin typeface="Lato Black"/>
                <a:ea typeface="Lato Black"/>
                <a:cs typeface="Lato Black"/>
                <a:sym typeface="Lato Black"/>
              </a:rPr>
              <a:t>Respect</a:t>
            </a:r>
            <a:br>
              <a:rPr lang="en-US" dirty="0">
                <a:solidFill>
                  <a:schemeClr val="accent1"/>
                </a:solidFill>
                <a:latin typeface="Lato Black"/>
                <a:ea typeface="Lato Black"/>
                <a:cs typeface="Lato Black"/>
                <a:sym typeface="Lato Black"/>
              </a:rPr>
            </a:br>
            <a:r>
              <a:rPr lang="en-US" sz="1400" dirty="0">
                <a:solidFill>
                  <a:schemeClr val="accent1"/>
                </a:solidFill>
                <a:latin typeface="Lato Medium"/>
                <a:ea typeface="Lato Medium"/>
                <a:cs typeface="Lato Medium"/>
                <a:sym typeface="Lato Medium"/>
              </a:rPr>
              <a:t>We foster respectful relationships that build trust, safety and well-being.</a:t>
            </a:r>
          </a:p>
        </p:txBody>
      </p:sp>
      <p:sp>
        <p:nvSpPr>
          <p:cNvPr id="6" name="Rectangle 5"/>
          <p:cNvSpPr/>
          <p:nvPr/>
        </p:nvSpPr>
        <p:spPr>
          <a:xfrm>
            <a:off x="5126793" y="2048025"/>
            <a:ext cx="7065207" cy="1231106"/>
          </a:xfrm>
          <a:prstGeom prst="rect">
            <a:avLst/>
          </a:prstGeom>
        </p:spPr>
        <p:txBody>
          <a:bodyPr wrap="square">
            <a:spAutoFit/>
          </a:bodyPr>
          <a:lstStyle/>
          <a:p>
            <a:pPr defTabSz="2438337">
              <a:defRPr sz="2000" spc="120">
                <a:solidFill>
                  <a:srgbClr val="FFFFFF"/>
                </a:solidFill>
                <a:latin typeface="Lato Regular"/>
                <a:ea typeface="Lato Regular"/>
                <a:cs typeface="Lato Regular"/>
                <a:sym typeface="Lato Regular"/>
              </a:defRPr>
            </a:pPr>
            <a:r>
              <a:rPr lang="en-US" sz="2000" spc="180" dirty="0">
                <a:solidFill>
                  <a:schemeClr val="accent1"/>
                </a:solidFill>
                <a:latin typeface="Lato Black"/>
                <a:ea typeface="Lato Black"/>
                <a:cs typeface="Lato Black"/>
                <a:sym typeface="Lato Black"/>
              </a:rPr>
              <a:t>Equity</a:t>
            </a:r>
            <a:br>
              <a:rPr lang="en-US" dirty="0">
                <a:latin typeface="Lato Black"/>
                <a:ea typeface="Lato Black"/>
                <a:cs typeface="Lato Black"/>
                <a:sym typeface="Lato Black"/>
              </a:rPr>
            </a:br>
            <a:r>
              <a:rPr lang="en-US" sz="1400" dirty="0">
                <a:solidFill>
                  <a:schemeClr val="accent1"/>
                </a:solidFill>
                <a:latin typeface="Lato Medium"/>
                <a:ea typeface="Lato Medium"/>
                <a:cs typeface="Lato Medium"/>
                <a:sym typeface="Lato Medium"/>
              </a:rPr>
              <a:t>We strive to build learning environments that are equitable, </a:t>
            </a:r>
            <a:r>
              <a:rPr lang="en-US" sz="1400" dirty="0" err="1">
                <a:solidFill>
                  <a:schemeClr val="accent1"/>
                </a:solidFill>
                <a:latin typeface="Lato Medium"/>
                <a:ea typeface="Lato Medium"/>
                <a:cs typeface="Lato Medium"/>
                <a:sym typeface="Lato Medium"/>
              </a:rPr>
              <a:t>honour</a:t>
            </a:r>
            <a:r>
              <a:rPr lang="en-US" sz="1400" dirty="0">
                <a:solidFill>
                  <a:schemeClr val="accent1"/>
                </a:solidFill>
                <a:latin typeface="Lato Medium"/>
                <a:ea typeface="Lato Medium"/>
                <a:cs typeface="Lato Medium"/>
                <a:sym typeface="Lato Medium"/>
              </a:rPr>
              <a:t> diversity and inclusion, are safe, caring and healthy places </a:t>
            </a:r>
            <a:r>
              <a:rPr lang="en-US" dirty="0">
                <a:latin typeface="Lato Medium"/>
                <a:ea typeface="Lato Medium"/>
                <a:cs typeface="Lato Medium"/>
                <a:sym typeface="Lato Medium"/>
              </a:rPr>
              <a:t>to work and learn.</a:t>
            </a:r>
          </a:p>
        </p:txBody>
      </p:sp>
      <p:sp>
        <p:nvSpPr>
          <p:cNvPr id="7" name="Rectangle 6"/>
          <p:cNvSpPr/>
          <p:nvPr/>
        </p:nvSpPr>
        <p:spPr>
          <a:xfrm>
            <a:off x="5126793" y="2998849"/>
            <a:ext cx="6973456" cy="830997"/>
          </a:xfrm>
          <a:prstGeom prst="rect">
            <a:avLst/>
          </a:prstGeom>
        </p:spPr>
        <p:txBody>
          <a:bodyPr wrap="square">
            <a:spAutoFit/>
          </a:bodyPr>
          <a:lstStyle/>
          <a:p>
            <a:pPr defTabSz="2438337">
              <a:defRPr sz="2000" spc="120">
                <a:solidFill>
                  <a:srgbClr val="FFFFFF"/>
                </a:solidFill>
                <a:latin typeface="Lato Regular"/>
                <a:ea typeface="Lato Regular"/>
                <a:cs typeface="Lato Regular"/>
                <a:sym typeface="Lato Regular"/>
              </a:defRPr>
            </a:pPr>
            <a:r>
              <a:rPr lang="en-US" sz="2000" spc="180" dirty="0">
                <a:solidFill>
                  <a:schemeClr val="accent1"/>
                </a:solidFill>
                <a:latin typeface="Lato Black"/>
                <a:ea typeface="Lato Black"/>
                <a:cs typeface="Lato Black"/>
                <a:sym typeface="Lato Black"/>
              </a:rPr>
              <a:t>Integrity</a:t>
            </a:r>
            <a:br>
              <a:rPr lang="en-US" dirty="0">
                <a:latin typeface="Lato Black"/>
                <a:ea typeface="Lato Black"/>
                <a:cs typeface="Lato Black"/>
                <a:sym typeface="Lato Black"/>
              </a:rPr>
            </a:br>
            <a:r>
              <a:rPr lang="en-US" sz="1400" dirty="0">
                <a:solidFill>
                  <a:schemeClr val="accent1"/>
                </a:solidFill>
                <a:latin typeface="Lato Medium"/>
                <a:ea typeface="Lato Medium"/>
                <a:cs typeface="Lato Medium"/>
                <a:sym typeface="Lato Medium"/>
              </a:rPr>
              <a:t>We nurture a sense of self-awareness, responsibility and honesty to become environmental stewards and morally upright global citizens.</a:t>
            </a:r>
          </a:p>
        </p:txBody>
      </p:sp>
      <p:sp>
        <p:nvSpPr>
          <p:cNvPr id="8" name="Rectangle 7"/>
          <p:cNvSpPr/>
          <p:nvPr/>
        </p:nvSpPr>
        <p:spPr>
          <a:xfrm>
            <a:off x="5126792" y="3829846"/>
            <a:ext cx="7065207" cy="830997"/>
          </a:xfrm>
          <a:prstGeom prst="rect">
            <a:avLst/>
          </a:prstGeom>
        </p:spPr>
        <p:txBody>
          <a:bodyPr wrap="square">
            <a:spAutoFit/>
          </a:bodyPr>
          <a:lstStyle/>
          <a:p>
            <a:pPr defTabSz="2438337">
              <a:defRPr sz="2000" spc="120">
                <a:solidFill>
                  <a:srgbClr val="FFFFFF"/>
                </a:solidFill>
                <a:latin typeface="Lato Regular"/>
                <a:ea typeface="Lato Regular"/>
                <a:cs typeface="Lato Regular"/>
                <a:sym typeface="Lato Regular"/>
              </a:defRPr>
            </a:pPr>
            <a:r>
              <a:rPr lang="en-US" sz="2000" spc="180">
                <a:solidFill>
                  <a:schemeClr val="accent1"/>
                </a:solidFill>
                <a:latin typeface="Lato Black"/>
                <a:ea typeface="Lato Black"/>
                <a:cs typeface="Lato Black"/>
                <a:sym typeface="Lato Black"/>
              </a:rPr>
              <a:t>Accountability</a:t>
            </a:r>
            <a:br>
              <a:rPr lang="en-US">
                <a:latin typeface="Lato Black"/>
                <a:ea typeface="Lato Black"/>
                <a:cs typeface="Lato Black"/>
                <a:sym typeface="Lato Black"/>
              </a:rPr>
            </a:br>
            <a:r>
              <a:rPr lang="en-US" sz="1400">
                <a:solidFill>
                  <a:schemeClr val="accent1"/>
                </a:solidFill>
                <a:latin typeface="Lato Medium"/>
                <a:ea typeface="Lato Medium"/>
                <a:cs typeface="Lato Medium"/>
                <a:sym typeface="Lato Medium"/>
              </a:rPr>
              <a:t>We are accountable for ourselves, our students and our communities for professionalism, transparency and quality results.</a:t>
            </a:r>
            <a:endParaRPr lang="en-US" sz="1400" dirty="0">
              <a:solidFill>
                <a:schemeClr val="accent1"/>
              </a:solidFill>
              <a:latin typeface="Lato Medium"/>
              <a:ea typeface="Lato Medium"/>
              <a:cs typeface="Lato Medium"/>
              <a:sym typeface="Lato Medium"/>
            </a:endParaRPr>
          </a:p>
        </p:txBody>
      </p:sp>
      <p:sp>
        <p:nvSpPr>
          <p:cNvPr id="9" name="Rectangle 8"/>
          <p:cNvSpPr/>
          <p:nvPr/>
        </p:nvSpPr>
        <p:spPr>
          <a:xfrm>
            <a:off x="5126792" y="4780670"/>
            <a:ext cx="6096000" cy="1046440"/>
          </a:xfrm>
          <a:prstGeom prst="rect">
            <a:avLst/>
          </a:prstGeom>
        </p:spPr>
        <p:txBody>
          <a:bodyPr>
            <a:spAutoFit/>
          </a:bodyPr>
          <a:lstStyle/>
          <a:p>
            <a:pPr defTabSz="2438337">
              <a:defRPr sz="2000" spc="120">
                <a:solidFill>
                  <a:srgbClr val="FFFFFF"/>
                </a:solidFill>
                <a:latin typeface="Lato Regular"/>
                <a:ea typeface="Lato Regular"/>
                <a:cs typeface="Lato Regular"/>
                <a:sym typeface="Lato Regular"/>
              </a:defRPr>
            </a:pPr>
            <a:r>
              <a:rPr lang="en-US" sz="2000" spc="180" dirty="0">
                <a:solidFill>
                  <a:schemeClr val="accent1"/>
                </a:solidFill>
                <a:latin typeface="Lato Black"/>
                <a:ea typeface="Lato Black"/>
                <a:cs typeface="Lato Black"/>
                <a:sym typeface="Lato Black"/>
              </a:rPr>
              <a:t>Innovation</a:t>
            </a:r>
            <a:br>
              <a:rPr lang="en-US" dirty="0">
                <a:latin typeface="Lato Black"/>
                <a:ea typeface="Lato Black"/>
                <a:cs typeface="Lato Black"/>
                <a:sym typeface="Lato Black"/>
              </a:rPr>
            </a:br>
            <a:r>
              <a:rPr lang="en-US" sz="1400" dirty="0">
                <a:solidFill>
                  <a:schemeClr val="accent1"/>
                </a:solidFill>
                <a:latin typeface="Lato Medium"/>
                <a:ea typeface="Lato Medium"/>
                <a:cs typeface="Lato Medium"/>
                <a:sym typeface="Lato Medium"/>
              </a:rPr>
              <a:t>We create learning opportunities that are high quality, place-based, creative, and that encourage students to reach their full potential.</a:t>
            </a:r>
          </a:p>
        </p:txBody>
      </p:sp>
    </p:spTree>
    <p:extLst>
      <p:ext uri="{BB962C8B-B14F-4D97-AF65-F5344CB8AC3E}">
        <p14:creationId xmlns:p14="http://schemas.microsoft.com/office/powerpoint/2010/main" val="3209313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7AD7AB73-47D4-40FB-B7CD-9E7F5751CF20}"/>
              </a:ext>
            </a:extLst>
          </p:cNvPr>
          <p:cNvSpPr/>
          <p:nvPr/>
        </p:nvSpPr>
        <p:spPr>
          <a:xfrm rot="1576706">
            <a:off x="7981431" y="-921912"/>
            <a:ext cx="5858847" cy="6018245"/>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5</a:t>
            </a:fld>
            <a:endParaRPr lang="en-US" sz="1600" b="1" dirty="0">
              <a:solidFill>
                <a:schemeClr val="bg1"/>
              </a:solidFill>
            </a:endParaRPr>
          </a:p>
        </p:txBody>
      </p:sp>
      <p:sp>
        <p:nvSpPr>
          <p:cNvPr id="4" name="TextBox 3"/>
          <p:cNvSpPr txBox="1"/>
          <p:nvPr/>
        </p:nvSpPr>
        <p:spPr>
          <a:xfrm>
            <a:off x="1034470" y="868219"/>
            <a:ext cx="4442691" cy="707886"/>
          </a:xfrm>
          <a:prstGeom prst="rect">
            <a:avLst/>
          </a:prstGeom>
          <a:noFill/>
        </p:spPr>
        <p:txBody>
          <a:bodyPr wrap="square" rtlCol="0">
            <a:spAutoFit/>
          </a:bodyPr>
          <a:lstStyle/>
          <a:p>
            <a:r>
              <a:rPr lang="en-US" sz="4000" b="1" dirty="0">
                <a:solidFill>
                  <a:schemeClr val="bg1"/>
                </a:solidFill>
              </a:rPr>
              <a:t>Equity and Inclusion</a:t>
            </a:r>
          </a:p>
        </p:txBody>
      </p:sp>
      <p:sp>
        <p:nvSpPr>
          <p:cNvPr id="6" name="TextBox 5"/>
          <p:cNvSpPr txBox="1"/>
          <p:nvPr/>
        </p:nvSpPr>
        <p:spPr>
          <a:xfrm>
            <a:off x="688107" y="3613666"/>
            <a:ext cx="5883563" cy="3477875"/>
          </a:xfrm>
          <a:prstGeom prst="rect">
            <a:avLst/>
          </a:prstGeom>
          <a:noFill/>
        </p:spPr>
        <p:txBody>
          <a:bodyPr wrap="square" rtlCol="0">
            <a:spAutoFit/>
          </a:bodyPr>
          <a:lstStyle/>
          <a:p>
            <a:r>
              <a:rPr lang="en-US" sz="2000" b="1" dirty="0"/>
              <a:t>Increase a sense of connectedness of students at DTSS.</a:t>
            </a:r>
          </a:p>
          <a:p>
            <a:endParaRPr lang="en-US" sz="2000" dirty="0"/>
          </a:p>
          <a:p>
            <a:r>
              <a:rPr lang="en-US" sz="2000" dirty="0"/>
              <a:t>This is in alignment with the First Peoples Principles of Learning, “learning ultimately supports the well being of the self, the family, the community, the land, the spirits, and the ancestors.”</a:t>
            </a:r>
          </a:p>
          <a:p>
            <a:endParaRPr lang="en-US" sz="2000" dirty="0"/>
          </a:p>
          <a:p>
            <a:r>
              <a:rPr lang="en-US" sz="2000" dirty="0"/>
              <a:t>This priority is also supported by the following data:</a:t>
            </a:r>
          </a:p>
          <a:p>
            <a:endParaRPr lang="en-US" sz="2000" dirty="0"/>
          </a:p>
          <a:p>
            <a:endParaRPr lang="en-US" sz="2000" dirty="0"/>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8272581" y="1415029"/>
            <a:ext cx="4374477" cy="3280858"/>
          </a:xfrm>
          <a:prstGeom prst="ellipse">
            <a:avLst/>
          </a:prstGeom>
          <a:ln w="76200">
            <a:solidFill>
              <a:srgbClr val="FFC000"/>
            </a:solidFill>
          </a:ln>
        </p:spPr>
      </p:pic>
    </p:spTree>
    <p:extLst>
      <p:ext uri="{BB962C8B-B14F-4D97-AF65-F5344CB8AC3E}">
        <p14:creationId xmlns:p14="http://schemas.microsoft.com/office/powerpoint/2010/main" val="2432507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85F76F1-30AA-42E2-ACA4-26D7B8E3CC23}"/>
              </a:ext>
            </a:extLst>
          </p:cNvPr>
          <p:cNvSpPr>
            <a:spLocks noGrp="1"/>
          </p:cNvSpPr>
          <p:nvPr>
            <p:ph type="title"/>
          </p:nvPr>
        </p:nvSpPr>
        <p:spPr>
          <a:xfrm>
            <a:off x="838200" y="1266092"/>
            <a:ext cx="10515600" cy="380146"/>
          </a:xfrm>
        </p:spPr>
        <p:txBody>
          <a:bodyPr>
            <a:normAutofit fontScale="90000"/>
          </a:bodyPr>
          <a:lstStyle/>
          <a:p>
            <a:r>
              <a:rPr lang="en-US" dirty="0"/>
              <a:t>     </a:t>
            </a:r>
            <a:r>
              <a:rPr lang="en-US" sz="2700" dirty="0"/>
              <a:t>: </a:t>
            </a:r>
            <a:r>
              <a:rPr lang="en-US" sz="2700" b="1" dirty="0"/>
              <a:t>Grade 8 Middle Years Development Instrument Survey (January 2022)</a:t>
            </a:r>
            <a:br>
              <a:rPr lang="en-US" sz="2700" b="1" dirty="0"/>
            </a:br>
            <a:endParaRPr lang="en-US" sz="2700" dirty="0"/>
          </a:p>
        </p:txBody>
      </p:sp>
      <p:graphicFrame>
        <p:nvGraphicFramePr>
          <p:cNvPr id="14" name="Table 14">
            <a:extLst>
              <a:ext uri="{FF2B5EF4-FFF2-40B4-BE49-F238E27FC236}">
                <a16:creationId xmlns:a16="http://schemas.microsoft.com/office/drawing/2014/main" id="{E75BDF84-E026-42BE-9F50-9F0201B54168}"/>
              </a:ext>
            </a:extLst>
          </p:cNvPr>
          <p:cNvGraphicFramePr>
            <a:graphicFrameLocks noGrp="1"/>
          </p:cNvGraphicFramePr>
          <p:nvPr>
            <p:ph idx="1"/>
            <p:extLst>
              <p:ext uri="{D42A27DB-BD31-4B8C-83A1-F6EECF244321}">
                <p14:modId xmlns:p14="http://schemas.microsoft.com/office/powerpoint/2010/main" val="2032543902"/>
              </p:ext>
            </p:extLst>
          </p:nvPr>
        </p:nvGraphicFramePr>
        <p:xfrm>
          <a:off x="542611" y="1646238"/>
          <a:ext cx="10811187" cy="4224980"/>
        </p:xfrm>
        <a:graphic>
          <a:graphicData uri="http://schemas.openxmlformats.org/drawingml/2006/table">
            <a:tbl>
              <a:tblPr firstRow="1" bandRow="1">
                <a:tableStyleId>{5C22544A-7EE6-4342-B048-85BDC9FD1C3A}</a:tableStyleId>
              </a:tblPr>
              <a:tblGrid>
                <a:gridCol w="3613471">
                  <a:extLst>
                    <a:ext uri="{9D8B030D-6E8A-4147-A177-3AD203B41FA5}">
                      <a16:colId xmlns:a16="http://schemas.microsoft.com/office/drawing/2014/main" val="1010471328"/>
                    </a:ext>
                  </a:extLst>
                </a:gridCol>
                <a:gridCol w="3598858">
                  <a:extLst>
                    <a:ext uri="{9D8B030D-6E8A-4147-A177-3AD203B41FA5}">
                      <a16:colId xmlns:a16="http://schemas.microsoft.com/office/drawing/2014/main" val="103904857"/>
                    </a:ext>
                  </a:extLst>
                </a:gridCol>
                <a:gridCol w="3598858">
                  <a:extLst>
                    <a:ext uri="{9D8B030D-6E8A-4147-A177-3AD203B41FA5}">
                      <a16:colId xmlns:a16="http://schemas.microsoft.com/office/drawing/2014/main" val="3389454083"/>
                    </a:ext>
                  </a:extLst>
                </a:gridCol>
              </a:tblGrid>
              <a:tr h="1868040">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chemeClr val="tx1"/>
                          </a:solidFill>
                        </a:rPr>
                        <a:t>Connectedness with Adults.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Survey item:  “At my school there is an adult who believes I will be successful.”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Graph 1 compares DTSS with the all grade 8 students in the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txBody>
                  <a:tcPr>
                    <a:solidFill>
                      <a:schemeClr val="accent1">
                        <a:lumMod val="60000"/>
                        <a:lumOff val="40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lang="en-US" dirty="0">
                          <a:solidFill>
                            <a:schemeClr val="tx1"/>
                          </a:solidFill>
                        </a:rPr>
                        <a:t>Well-Being Index measures optimism, happiness, self-esteem, absence of sadness, and general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Graph 2  compares DTSS with the all grade 8 students in the district.</a:t>
                      </a:r>
                    </a:p>
                    <a:p>
                      <a:endParaRPr lang="en-US" dirty="0"/>
                    </a:p>
                  </a:txBody>
                  <a:tcPr>
                    <a:solidFill>
                      <a:schemeClr val="accent1">
                        <a:lumMod val="60000"/>
                        <a:lumOff val="40000"/>
                      </a:schemeClr>
                    </a:solidFill>
                  </a:tcPr>
                </a:tc>
                <a:tc rowSpan="2">
                  <a:txBody>
                    <a:bodyPr/>
                    <a:lstStyle/>
                    <a:p>
                      <a:r>
                        <a:rPr lang="en-US" dirty="0">
                          <a:solidFill>
                            <a:schemeClr val="tx1"/>
                          </a:solidFill>
                        </a:rPr>
                        <a:t>What this data tells us:</a:t>
                      </a:r>
                    </a:p>
                    <a:p>
                      <a:pPr marL="285750" indent="-285750">
                        <a:buFont typeface="Arial" panose="020B0604020202020204" pitchFamily="34" charset="0"/>
                        <a:buChar char="•"/>
                      </a:pPr>
                      <a:r>
                        <a:rPr lang="en-US" sz="1600" dirty="0">
                          <a:solidFill>
                            <a:schemeClr val="tx1"/>
                          </a:solidFill>
                        </a:rPr>
                        <a:t>Fewer student at DTSS indicate that there is an adult that believes that they will be successful than the comparative data across the district.</a:t>
                      </a:r>
                    </a:p>
                    <a:p>
                      <a:pPr marL="285750" indent="-285750">
                        <a:buFont typeface="Arial" panose="020B0604020202020204" pitchFamily="34" charset="0"/>
                        <a:buChar char="•"/>
                      </a:pPr>
                      <a:r>
                        <a:rPr lang="en-US" sz="1600" dirty="0">
                          <a:solidFill>
                            <a:schemeClr val="tx1"/>
                          </a:solidFill>
                        </a:rPr>
                        <a:t>The Well-Being Index data indicates that a large percentage of DTSS students report as “low” in the domains measured.  This presents significant concerns related to overall well-being and resiliency.   Making concerted efforts to build opportunities for connections increases the likelihood of improvement in this area.  </a:t>
                      </a:r>
                    </a:p>
                    <a:p>
                      <a:endParaRPr lang="en-US" dirty="0"/>
                    </a:p>
                  </a:txBody>
                  <a:tcPr>
                    <a:solidFill>
                      <a:schemeClr val="accent1">
                        <a:lumMod val="40000"/>
                        <a:lumOff val="60000"/>
                      </a:schemeClr>
                    </a:solidFill>
                  </a:tcPr>
                </a:tc>
                <a:extLst>
                  <a:ext uri="{0D108BD9-81ED-4DB2-BD59-A6C34878D82A}">
                    <a16:rowId xmlns:a16="http://schemas.microsoft.com/office/drawing/2014/main" val="1819449959"/>
                  </a:ext>
                </a:extLst>
              </a:tr>
              <a:tr h="1664660">
                <a:tc gridSpan="2">
                  <a:txBody>
                    <a:bodyPr/>
                    <a:lstStyle/>
                    <a:p>
                      <a:r>
                        <a:rPr lang="en-US" dirty="0"/>
                        <a:t>Graph 1                                           Graph 2 </a:t>
                      </a:r>
                    </a:p>
                  </a:txBody>
                  <a:tcPr>
                    <a:solidFill>
                      <a:schemeClr val="accent1">
                        <a:lumMod val="40000"/>
                        <a:lumOff val="60000"/>
                      </a:schemeClr>
                    </a:solidFill>
                  </a:tcPr>
                </a:tc>
                <a:tc h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41514653"/>
                  </a:ext>
                </a:extLst>
              </a:tr>
            </a:tbl>
          </a:graphicData>
        </a:graphic>
      </p:graphicFrame>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p:txBody>
          <a:bodyPr/>
          <a:lstStyle/>
          <a:p>
            <a:fld id="{4A43F718-C1EF-4781-80DC-B411B2E0760A}" type="slidenum">
              <a:rPr lang="en-US" sz="1600" b="1" smtClean="0">
                <a:solidFill>
                  <a:schemeClr val="bg1"/>
                </a:solidFill>
              </a:rPr>
              <a:t>6</a:t>
            </a:fld>
            <a:endParaRPr lang="en-US" sz="1600" b="1" dirty="0">
              <a:solidFill>
                <a:schemeClr val="bg1"/>
              </a:solidFill>
            </a:endParaRPr>
          </a:p>
        </p:txBody>
      </p:sp>
      <p:pic>
        <p:nvPicPr>
          <p:cNvPr id="15" name="Picture 14">
            <a:extLst>
              <a:ext uri="{FF2B5EF4-FFF2-40B4-BE49-F238E27FC236}">
                <a16:creationId xmlns:a16="http://schemas.microsoft.com/office/drawing/2014/main" id="{CBC30A1D-8205-47DD-ABB0-F76B8A1E787E}"/>
              </a:ext>
            </a:extLst>
          </p:cNvPr>
          <p:cNvPicPr>
            <a:picLocks noChangeAspect="1"/>
          </p:cNvPicPr>
          <p:nvPr/>
        </p:nvPicPr>
        <p:blipFill>
          <a:blip r:embed="rId3"/>
          <a:stretch>
            <a:fillRect/>
          </a:stretch>
        </p:blipFill>
        <p:spPr>
          <a:xfrm>
            <a:off x="659125" y="4586819"/>
            <a:ext cx="2669206" cy="1249885"/>
          </a:xfrm>
          <a:prstGeom prst="rect">
            <a:avLst/>
          </a:prstGeom>
        </p:spPr>
      </p:pic>
      <p:pic>
        <p:nvPicPr>
          <p:cNvPr id="17" name="Picture 16">
            <a:extLst>
              <a:ext uri="{FF2B5EF4-FFF2-40B4-BE49-F238E27FC236}">
                <a16:creationId xmlns:a16="http://schemas.microsoft.com/office/drawing/2014/main" id="{1EB146D9-329E-4E49-A288-414E0CD15EBE}"/>
              </a:ext>
            </a:extLst>
          </p:cNvPr>
          <p:cNvPicPr>
            <a:picLocks noChangeAspect="1"/>
          </p:cNvPicPr>
          <p:nvPr/>
        </p:nvPicPr>
        <p:blipFill>
          <a:blip r:embed="rId4"/>
          <a:stretch>
            <a:fillRect/>
          </a:stretch>
        </p:blipFill>
        <p:spPr>
          <a:xfrm>
            <a:off x="3581867" y="4586820"/>
            <a:ext cx="4062228" cy="1249884"/>
          </a:xfrm>
          <a:prstGeom prst="rect">
            <a:avLst/>
          </a:prstGeom>
        </p:spPr>
      </p:pic>
    </p:spTree>
    <p:extLst>
      <p:ext uri="{BB962C8B-B14F-4D97-AF65-F5344CB8AC3E}">
        <p14:creationId xmlns:p14="http://schemas.microsoft.com/office/powerpoint/2010/main" val="28464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822E-2F6F-423B-B6B1-73C2B87B323A}"/>
              </a:ext>
            </a:extLst>
          </p:cNvPr>
          <p:cNvSpPr>
            <a:spLocks noGrp="1"/>
          </p:cNvSpPr>
          <p:nvPr>
            <p:ph type="title"/>
          </p:nvPr>
        </p:nvSpPr>
        <p:spPr>
          <a:xfrm>
            <a:off x="838200" y="874207"/>
            <a:ext cx="10515600" cy="816481"/>
          </a:xfrm>
        </p:spPr>
        <p:txBody>
          <a:bodyPr/>
          <a:lstStyle/>
          <a:p>
            <a:r>
              <a:rPr lang="en-US" dirty="0"/>
              <a:t>     : Student Learning Survey </a:t>
            </a:r>
          </a:p>
        </p:txBody>
      </p:sp>
      <p:graphicFrame>
        <p:nvGraphicFramePr>
          <p:cNvPr id="7" name="Content Placeholder 6">
            <a:extLst>
              <a:ext uri="{FF2B5EF4-FFF2-40B4-BE49-F238E27FC236}">
                <a16:creationId xmlns:a16="http://schemas.microsoft.com/office/drawing/2014/main" id="{C35DF8CF-204A-424E-AD9A-2870DAE405B1}"/>
              </a:ext>
            </a:extLst>
          </p:cNvPr>
          <p:cNvGraphicFramePr>
            <a:graphicFrameLocks noGrp="1"/>
          </p:cNvGraphicFramePr>
          <p:nvPr>
            <p:ph sz="half" idx="1"/>
            <p:extLst>
              <p:ext uri="{D42A27DB-BD31-4B8C-83A1-F6EECF244321}">
                <p14:modId xmlns:p14="http://schemas.microsoft.com/office/powerpoint/2010/main" val="4082354565"/>
              </p:ext>
            </p:extLst>
          </p:nvPr>
        </p:nvGraphicFramePr>
        <p:xfrm>
          <a:off x="838200" y="1909188"/>
          <a:ext cx="4895849" cy="3706594"/>
        </p:xfrm>
        <a:graphic>
          <a:graphicData uri="http://schemas.openxmlformats.org/drawingml/2006/table">
            <a:tbl>
              <a:tblPr/>
              <a:tblGrid>
                <a:gridCol w="1011539">
                  <a:extLst>
                    <a:ext uri="{9D8B030D-6E8A-4147-A177-3AD203B41FA5}">
                      <a16:colId xmlns:a16="http://schemas.microsoft.com/office/drawing/2014/main" val="1482347516"/>
                    </a:ext>
                  </a:extLst>
                </a:gridCol>
                <a:gridCol w="647385">
                  <a:extLst>
                    <a:ext uri="{9D8B030D-6E8A-4147-A177-3AD203B41FA5}">
                      <a16:colId xmlns:a16="http://schemas.microsoft.com/office/drawing/2014/main" val="525066466"/>
                    </a:ext>
                  </a:extLst>
                </a:gridCol>
                <a:gridCol w="647385">
                  <a:extLst>
                    <a:ext uri="{9D8B030D-6E8A-4147-A177-3AD203B41FA5}">
                      <a16:colId xmlns:a16="http://schemas.microsoft.com/office/drawing/2014/main" val="271471881"/>
                    </a:ext>
                  </a:extLst>
                </a:gridCol>
                <a:gridCol w="647385">
                  <a:extLst>
                    <a:ext uri="{9D8B030D-6E8A-4147-A177-3AD203B41FA5}">
                      <a16:colId xmlns:a16="http://schemas.microsoft.com/office/drawing/2014/main" val="1411863383"/>
                    </a:ext>
                  </a:extLst>
                </a:gridCol>
                <a:gridCol w="647385">
                  <a:extLst>
                    <a:ext uri="{9D8B030D-6E8A-4147-A177-3AD203B41FA5}">
                      <a16:colId xmlns:a16="http://schemas.microsoft.com/office/drawing/2014/main" val="2536988107"/>
                    </a:ext>
                  </a:extLst>
                </a:gridCol>
                <a:gridCol w="647385">
                  <a:extLst>
                    <a:ext uri="{9D8B030D-6E8A-4147-A177-3AD203B41FA5}">
                      <a16:colId xmlns:a16="http://schemas.microsoft.com/office/drawing/2014/main" val="3972939214"/>
                    </a:ext>
                  </a:extLst>
                </a:gridCol>
                <a:gridCol w="647385">
                  <a:extLst>
                    <a:ext uri="{9D8B030D-6E8A-4147-A177-3AD203B41FA5}">
                      <a16:colId xmlns:a16="http://schemas.microsoft.com/office/drawing/2014/main" val="853939340"/>
                    </a:ext>
                  </a:extLst>
                </a:gridCol>
              </a:tblGrid>
              <a:tr h="776307">
                <a:tc rowSpan="2">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gridSpan="2">
                  <a:txBody>
                    <a:bodyPr/>
                    <a:lstStyle/>
                    <a:p>
                      <a:pPr algn="ctr" fontAlgn="t"/>
                      <a:r>
                        <a:rPr lang="en-US" sz="1100" b="1" i="0" u="none" strike="noStrike">
                          <a:solidFill>
                            <a:srgbClr val="000000"/>
                          </a:solidFill>
                          <a:effectLst/>
                          <a:latin typeface="Calibri" panose="020F0502020204030204" pitchFamily="34" charset="0"/>
                        </a:rPr>
                        <a:t>Is school a place where you feel like you belong?</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tc gridSpan="2">
                  <a:txBody>
                    <a:bodyPr/>
                    <a:lstStyle/>
                    <a:p>
                      <a:pPr algn="ctr" fontAlgn="t"/>
                      <a:r>
                        <a:rPr lang="en-US" sz="1100" b="1" i="0" u="none" strike="noStrike">
                          <a:solidFill>
                            <a:srgbClr val="000000"/>
                          </a:solidFill>
                          <a:effectLst/>
                          <a:latin typeface="Calibri" panose="020F0502020204030204" pitchFamily="34" charset="0"/>
                        </a:rPr>
                        <a:t>Do you feel welcome at school?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tc gridSpan="2">
                  <a:txBody>
                    <a:bodyPr/>
                    <a:lstStyle/>
                    <a:p>
                      <a:pPr algn="ctr" fontAlgn="t"/>
                      <a:r>
                        <a:rPr lang="en-US" sz="1100" b="1" i="0" u="none" strike="noStrike">
                          <a:solidFill>
                            <a:srgbClr val="000000"/>
                          </a:solidFill>
                          <a:effectLst/>
                          <a:latin typeface="Calibri" panose="020F0502020204030204" pitchFamily="34" charset="0"/>
                        </a:rPr>
                        <a:t>Do you feel safe at school? </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extLst>
                  <a:ext uri="{0D108BD9-81ED-4DB2-BD59-A6C34878D82A}">
                    <a16:rowId xmlns:a16="http://schemas.microsoft.com/office/drawing/2014/main" val="3666652856"/>
                  </a:ext>
                </a:extLst>
              </a:tr>
              <a:tr h="393621">
                <a:tc vMerge="1">
                  <a:txBody>
                    <a:bodyPr/>
                    <a:lstStyle/>
                    <a:p>
                      <a:endParaRPr lang="en-US"/>
                    </a:p>
                  </a:txBody>
                  <a:tcPr/>
                </a:tc>
                <a:tc>
                  <a:txBody>
                    <a:bodyPr/>
                    <a:lstStyle/>
                    <a:p>
                      <a:pPr algn="ctr" fontAlgn="b"/>
                      <a:r>
                        <a:rPr lang="en-US" sz="1100" b="1" i="0" u="none" strike="noStrike">
                          <a:solidFill>
                            <a:srgbClr val="000000"/>
                          </a:solidFill>
                          <a:effectLst/>
                          <a:latin typeface="Calibri" panose="020F0502020204030204" pitchFamily="34" charset="0"/>
                        </a:rPr>
                        <a:t>Grade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1" i="0" u="none" strike="noStrike">
                          <a:solidFill>
                            <a:srgbClr val="000000"/>
                          </a:solidFill>
                          <a:effectLst/>
                          <a:latin typeface="Calibri" panose="020F0502020204030204" pitchFamily="34" charset="0"/>
                        </a:rPr>
                        <a:t>Grade 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panose="020F0502020204030204" pitchFamily="34" charset="0"/>
                        </a:rPr>
                        <a:t>Grade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1" i="0" u="none" strike="noStrike">
                          <a:solidFill>
                            <a:srgbClr val="000000"/>
                          </a:solidFill>
                          <a:effectLst/>
                          <a:latin typeface="Calibri" panose="020F0502020204030204" pitchFamily="34" charset="0"/>
                        </a:rPr>
                        <a:t>Grade 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panose="020F0502020204030204" pitchFamily="34" charset="0"/>
                        </a:rPr>
                        <a:t>Grade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1" i="0" u="none" strike="noStrike">
                          <a:solidFill>
                            <a:srgbClr val="000000"/>
                          </a:solidFill>
                          <a:effectLst/>
                          <a:latin typeface="Calibri" panose="020F0502020204030204" pitchFamily="34" charset="0"/>
                        </a:rPr>
                        <a:t>Grade 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614253372"/>
                  </a:ext>
                </a:extLst>
              </a:tr>
              <a:tr h="688836">
                <a:tc>
                  <a:txBody>
                    <a:bodyPr/>
                    <a:lstStyle/>
                    <a:p>
                      <a:pPr algn="l" rtl="0" fontAlgn="ctr"/>
                      <a:r>
                        <a:rPr lang="en-US" sz="1200" b="1" i="0" u="none" strike="noStrike">
                          <a:solidFill>
                            <a:srgbClr val="000000"/>
                          </a:solidFill>
                          <a:effectLst/>
                          <a:latin typeface="Calibri" panose="020F0502020204030204" pitchFamily="34" charset="0"/>
                        </a:rPr>
                        <a:t>Never or Almost Never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ctr"/>
                      <a:r>
                        <a:rPr lang="en-US" sz="1200" b="1"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rtl="0" fontAlgn="ctr"/>
                      <a:r>
                        <a:rPr lang="en-US" sz="1200" b="1"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rtl="0" fontAlgn="ctr"/>
                      <a:r>
                        <a:rPr lang="en-US" sz="1200" b="1"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119148318"/>
                  </a:ext>
                </a:extLst>
              </a:tr>
              <a:tr h="459224">
                <a:tc>
                  <a:txBody>
                    <a:bodyPr/>
                    <a:lstStyle/>
                    <a:p>
                      <a:pPr algn="l" rtl="0" fontAlgn="ctr"/>
                      <a:r>
                        <a:rPr lang="en-US" sz="1200" b="1" i="0" u="none" strike="noStrike">
                          <a:solidFill>
                            <a:srgbClr val="000000"/>
                          </a:solidFill>
                          <a:effectLst/>
                          <a:latin typeface="Calibri" panose="020F0502020204030204" pitchFamily="34" charset="0"/>
                        </a:rPr>
                        <a:t>Sometimes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ctr"/>
                      <a:r>
                        <a:rPr lang="en-US" sz="1200" b="1" i="0" u="none" strike="noStrike">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rtl="0" fontAlgn="ctr"/>
                      <a:r>
                        <a:rPr lang="en-US" sz="1200" b="1"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dirty="0">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rtl="0" fontAlgn="ctr"/>
                      <a:r>
                        <a:rPr lang="en-US" sz="1200" b="1"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57394568"/>
                  </a:ext>
                </a:extLst>
              </a:tr>
              <a:tr h="688836">
                <a:tc>
                  <a:txBody>
                    <a:bodyPr/>
                    <a:lstStyle/>
                    <a:p>
                      <a:pPr algn="l" rtl="0" fontAlgn="ctr"/>
                      <a:r>
                        <a:rPr lang="en-US" sz="1200" b="1" i="0" u="none" strike="noStrike">
                          <a:solidFill>
                            <a:srgbClr val="000000"/>
                          </a:solidFill>
                          <a:effectLst/>
                          <a:latin typeface="Calibri" panose="020F0502020204030204" pitchFamily="34" charset="0"/>
                        </a:rPr>
                        <a:t>Most/All of the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ctr"/>
                      <a:r>
                        <a:rPr lang="en-US" sz="1200" b="1" i="0" u="none" strike="noStrike">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rtl="0" fontAlgn="ctr"/>
                      <a:r>
                        <a:rPr lang="en-US" sz="1200" b="1"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rtl="0" fontAlgn="ctr"/>
                      <a:r>
                        <a:rPr lang="en-US" sz="1200" b="1" i="0" u="none" strike="noStrike">
                          <a:solidFill>
                            <a:srgbClr val="000000"/>
                          </a:solidFill>
                          <a:effectLst/>
                          <a:latin typeface="Calibri" panose="020F050202020403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82%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277631209"/>
                  </a:ext>
                </a:extLst>
              </a:tr>
              <a:tr h="699770">
                <a:tc>
                  <a:txBody>
                    <a:bodyPr/>
                    <a:lstStyle/>
                    <a:p>
                      <a:pPr algn="l" rtl="0" fontAlgn="ctr"/>
                      <a:r>
                        <a:rPr lang="en-US" sz="1200" b="1" i="0" u="none" strike="noStrike">
                          <a:solidFill>
                            <a:srgbClr val="000000"/>
                          </a:solidFill>
                          <a:effectLst/>
                          <a:latin typeface="Calibri" panose="020F0502020204030204" pitchFamily="34" charset="0"/>
                        </a:rPr>
                        <a:t>Don’t know/No answer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rtl="0" fontAlgn="ctr"/>
                      <a:r>
                        <a:rPr lang="en-US" sz="1200" b="1"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rtl="0" fontAlgn="ctr"/>
                      <a:r>
                        <a:rPr lang="en-US" sz="1200" b="1"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rtl="0" fontAlgn="ctr"/>
                      <a:r>
                        <a:rPr lang="en-US" sz="1200" b="1"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231159395"/>
                  </a:ext>
                </a:extLst>
              </a:tr>
            </a:tbl>
          </a:graphicData>
        </a:graphic>
      </p:graphicFrame>
      <p:sp>
        <p:nvSpPr>
          <p:cNvPr id="5" name="Content Placeholder 4">
            <a:extLst>
              <a:ext uri="{FF2B5EF4-FFF2-40B4-BE49-F238E27FC236}">
                <a16:creationId xmlns:a16="http://schemas.microsoft.com/office/drawing/2014/main" id="{20D4C671-63FC-4CEF-BCC5-322D660C85BB}"/>
              </a:ext>
            </a:extLst>
          </p:cNvPr>
          <p:cNvSpPr>
            <a:spLocks noGrp="1"/>
          </p:cNvSpPr>
          <p:nvPr>
            <p:ph sz="half" idx="2"/>
          </p:nvPr>
        </p:nvSpPr>
        <p:spPr>
          <a:solidFill>
            <a:schemeClr val="accent1">
              <a:lumMod val="40000"/>
              <a:lumOff val="60000"/>
            </a:schemeClr>
          </a:solidFill>
        </p:spPr>
        <p:txBody>
          <a:bodyPr/>
          <a:lstStyle/>
          <a:p>
            <a:pPr marL="0" indent="0">
              <a:buNone/>
            </a:pPr>
            <a:r>
              <a:rPr lang="en-US" dirty="0"/>
              <a:t>This survey data shows us that we have much to work on in the area of co-creating a school environment that fosters a strong sense of community for every student.  Our focus on connections in goal one centers around all students feeling safe, cared for and respected at school.  </a:t>
            </a:r>
          </a:p>
          <a:p>
            <a:endParaRPr lang="en-US" dirty="0"/>
          </a:p>
        </p:txBody>
      </p:sp>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p:txBody>
          <a:bodyPr/>
          <a:lstStyle/>
          <a:p>
            <a:fld id="{4A43F718-C1EF-4781-80DC-B411B2E0760A}" type="slidenum">
              <a:rPr lang="en-US" sz="1600" b="1" smtClean="0">
                <a:solidFill>
                  <a:schemeClr val="bg1"/>
                </a:solidFill>
              </a:rPr>
              <a:t>7</a:t>
            </a:fld>
            <a:endParaRPr lang="en-US" sz="1600" b="1" dirty="0">
              <a:solidFill>
                <a:schemeClr val="bg1"/>
              </a:solidFill>
            </a:endParaRPr>
          </a:p>
        </p:txBody>
      </p:sp>
    </p:spTree>
    <p:extLst>
      <p:ext uri="{BB962C8B-B14F-4D97-AF65-F5344CB8AC3E}">
        <p14:creationId xmlns:p14="http://schemas.microsoft.com/office/powerpoint/2010/main" val="2135217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9587-1E85-4330-9468-8A7418F7FCD4}"/>
              </a:ext>
            </a:extLst>
          </p:cNvPr>
          <p:cNvSpPr>
            <a:spLocks noGrp="1"/>
          </p:cNvSpPr>
          <p:nvPr>
            <p:ph type="title"/>
          </p:nvPr>
        </p:nvSpPr>
        <p:spPr>
          <a:xfrm>
            <a:off x="838200" y="884255"/>
            <a:ext cx="10515600" cy="806433"/>
          </a:xfrm>
        </p:spPr>
        <p:txBody>
          <a:bodyPr/>
          <a:lstStyle/>
          <a:p>
            <a:r>
              <a:rPr lang="en-US" dirty="0"/>
              <a:t>     : Student Learning Survey </a:t>
            </a:r>
          </a:p>
        </p:txBody>
      </p:sp>
      <p:graphicFrame>
        <p:nvGraphicFramePr>
          <p:cNvPr id="7" name="Content Placeholder 6">
            <a:extLst>
              <a:ext uri="{FF2B5EF4-FFF2-40B4-BE49-F238E27FC236}">
                <a16:creationId xmlns:a16="http://schemas.microsoft.com/office/drawing/2014/main" id="{A15BD5D6-901B-4735-8CA7-59D8AC719B8D}"/>
              </a:ext>
            </a:extLst>
          </p:cNvPr>
          <p:cNvGraphicFramePr>
            <a:graphicFrameLocks noGrp="1"/>
          </p:cNvGraphicFramePr>
          <p:nvPr>
            <p:ph sz="half" idx="1"/>
            <p:extLst>
              <p:ext uri="{D42A27DB-BD31-4B8C-83A1-F6EECF244321}">
                <p14:modId xmlns:p14="http://schemas.microsoft.com/office/powerpoint/2010/main" val="776685185"/>
              </p:ext>
            </p:extLst>
          </p:nvPr>
        </p:nvGraphicFramePr>
        <p:xfrm>
          <a:off x="1105319" y="1825625"/>
          <a:ext cx="3441282" cy="4013994"/>
        </p:xfrm>
        <a:graphic>
          <a:graphicData uri="http://schemas.openxmlformats.org/drawingml/2006/table">
            <a:tbl>
              <a:tblPr/>
              <a:tblGrid>
                <a:gridCol w="1444850">
                  <a:extLst>
                    <a:ext uri="{9D8B030D-6E8A-4147-A177-3AD203B41FA5}">
                      <a16:colId xmlns:a16="http://schemas.microsoft.com/office/drawing/2014/main" val="3092999364"/>
                    </a:ext>
                  </a:extLst>
                </a:gridCol>
                <a:gridCol w="1015300">
                  <a:extLst>
                    <a:ext uri="{9D8B030D-6E8A-4147-A177-3AD203B41FA5}">
                      <a16:colId xmlns:a16="http://schemas.microsoft.com/office/drawing/2014/main" val="1759994762"/>
                    </a:ext>
                  </a:extLst>
                </a:gridCol>
                <a:gridCol w="981132">
                  <a:extLst>
                    <a:ext uri="{9D8B030D-6E8A-4147-A177-3AD203B41FA5}">
                      <a16:colId xmlns:a16="http://schemas.microsoft.com/office/drawing/2014/main" val="872317012"/>
                    </a:ext>
                  </a:extLst>
                </a:gridCol>
              </a:tblGrid>
              <a:tr h="623937">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EA9DB"/>
                    </a:solidFill>
                  </a:tcPr>
                </a:tc>
                <a:tc gridSpan="2">
                  <a:txBody>
                    <a:bodyPr/>
                    <a:lstStyle/>
                    <a:p>
                      <a:pPr algn="ctr" fontAlgn="b"/>
                      <a:r>
                        <a:rPr lang="en-US" sz="1200" b="1" i="0" u="none" strike="noStrike">
                          <a:solidFill>
                            <a:srgbClr val="000000"/>
                          </a:solidFill>
                          <a:effectLst/>
                          <a:latin typeface="Calibri" panose="020F0502020204030204" pitchFamily="34" charset="0"/>
                        </a:rPr>
                        <a:t>How many adults do you feel care about you?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hMerge="1">
                  <a:txBody>
                    <a:bodyPr/>
                    <a:lstStyle/>
                    <a:p>
                      <a:endParaRPr lang="en-US"/>
                    </a:p>
                  </a:txBody>
                  <a:tcPr/>
                </a:tc>
                <a:extLst>
                  <a:ext uri="{0D108BD9-81ED-4DB2-BD59-A6C34878D82A}">
                    <a16:rowId xmlns:a16="http://schemas.microsoft.com/office/drawing/2014/main" val="3791471759"/>
                  </a:ext>
                </a:extLst>
              </a:tr>
              <a:tr h="218378">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en-US" sz="1200" b="1" i="0" u="none" strike="noStrike">
                          <a:solidFill>
                            <a:srgbClr val="000000"/>
                          </a:solidFill>
                          <a:effectLst/>
                          <a:latin typeface="Calibri" panose="020F0502020204030204" pitchFamily="34" charset="0"/>
                        </a:rPr>
                        <a:t>Grade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200" b="1" i="0" u="none" strike="noStrike">
                          <a:solidFill>
                            <a:srgbClr val="000000"/>
                          </a:solidFill>
                          <a:effectLst/>
                          <a:latin typeface="Calibri" panose="020F0502020204030204" pitchFamily="34" charset="0"/>
                        </a:rPr>
                        <a:t>Grade 12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066632155"/>
                  </a:ext>
                </a:extLst>
              </a:tr>
              <a:tr h="218378">
                <a:tc>
                  <a:txBody>
                    <a:bodyPr/>
                    <a:lstStyle/>
                    <a:p>
                      <a:pPr algn="l" rtl="0" fontAlgn="ctr"/>
                      <a:r>
                        <a:rPr lang="en-US" sz="1200" b="1" i="0" u="none" strike="noStrike">
                          <a:solidFill>
                            <a:srgbClr val="000000"/>
                          </a:solidFill>
                          <a:effectLst/>
                          <a:latin typeface="Calibri" panose="020F0502020204030204" pitchFamily="34" charset="0"/>
                        </a:rPr>
                        <a:t>None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ctr"/>
                      <a:r>
                        <a:rPr lang="en-US" sz="1200" b="1"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572542904"/>
                  </a:ext>
                </a:extLst>
              </a:tr>
              <a:tr h="415958">
                <a:tc>
                  <a:txBody>
                    <a:bodyPr/>
                    <a:lstStyle/>
                    <a:p>
                      <a:pPr algn="l" rtl="0" fontAlgn="ctr"/>
                      <a:r>
                        <a:rPr lang="en-US" sz="1200" b="1" i="0" u="none" strike="noStrike">
                          <a:solidFill>
                            <a:srgbClr val="000000"/>
                          </a:solidFill>
                          <a:effectLst/>
                          <a:latin typeface="Calibri" panose="020F0502020204030204" pitchFamily="34" charset="0"/>
                        </a:rPr>
                        <a:t>1 Adult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ctr"/>
                      <a:r>
                        <a:rPr lang="en-US" sz="1200" b="1"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675164606"/>
                  </a:ext>
                </a:extLst>
              </a:tr>
              <a:tr h="540745">
                <a:tc>
                  <a:txBody>
                    <a:bodyPr/>
                    <a:lstStyle/>
                    <a:p>
                      <a:pPr algn="l" rtl="0" fontAlgn="ctr"/>
                      <a:r>
                        <a:rPr lang="en-US" sz="1200" b="1" i="0" u="none" strike="noStrike">
                          <a:solidFill>
                            <a:srgbClr val="000000"/>
                          </a:solidFill>
                          <a:effectLst/>
                          <a:latin typeface="Calibri" panose="020F0502020204030204" pitchFamily="34" charset="0"/>
                        </a:rPr>
                        <a:t>2 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ctr"/>
                      <a:r>
                        <a:rPr lang="en-US" sz="1200" b="1" i="0" u="none" strike="noStrike">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255152270"/>
                  </a:ext>
                </a:extLst>
              </a:tr>
              <a:tr h="519947">
                <a:tc>
                  <a:txBody>
                    <a:bodyPr/>
                    <a:lstStyle/>
                    <a:p>
                      <a:pPr algn="l" rtl="0" fontAlgn="ctr"/>
                      <a:r>
                        <a:rPr lang="en-US" sz="1200" b="1" i="0" u="none" strike="noStrike">
                          <a:solidFill>
                            <a:srgbClr val="000000"/>
                          </a:solidFill>
                          <a:effectLst/>
                          <a:latin typeface="Calibri" panose="020F0502020204030204" pitchFamily="34" charset="0"/>
                        </a:rPr>
                        <a:t>3 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ctr"/>
                      <a:r>
                        <a:rPr lang="en-US" sz="1200" b="1"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570043495"/>
                  </a:ext>
                </a:extLst>
              </a:tr>
              <a:tr h="655134">
                <a:tc>
                  <a:txBody>
                    <a:bodyPr/>
                    <a:lstStyle/>
                    <a:p>
                      <a:pPr algn="l" rtl="0" fontAlgn="ctr"/>
                      <a:r>
                        <a:rPr lang="en-US" sz="1200" b="1" i="0" u="none" strike="noStrike">
                          <a:solidFill>
                            <a:srgbClr val="000000"/>
                          </a:solidFill>
                          <a:effectLst/>
                          <a:latin typeface="Calibri" panose="020F0502020204030204" pitchFamily="34" charset="0"/>
                        </a:rPr>
                        <a:t>4 or more 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ctr"/>
                      <a:r>
                        <a:rPr lang="en-US" sz="1200" b="1" i="0" u="none" strike="noStrike">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457061733"/>
                  </a:ext>
                </a:extLst>
              </a:tr>
              <a:tr h="821517">
                <a:tc>
                  <a:txBody>
                    <a:bodyPr/>
                    <a:lstStyle/>
                    <a:p>
                      <a:pPr algn="l" rtl="0" fontAlgn="ctr"/>
                      <a:r>
                        <a:rPr lang="en-US" sz="1200" b="1" i="0" u="none" strike="noStrike">
                          <a:solidFill>
                            <a:srgbClr val="000000"/>
                          </a:solidFill>
                          <a:effectLst/>
                          <a:latin typeface="Calibri" panose="020F0502020204030204" pitchFamily="34" charset="0"/>
                        </a:rPr>
                        <a:t>Don’t know/No answer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ctr"/>
                      <a:r>
                        <a:rPr lang="en-US" sz="1200" b="1"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n-US" sz="1200" b="1" i="0" u="none" strike="noStrike" dirty="0">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294730544"/>
                  </a:ext>
                </a:extLst>
              </a:tr>
            </a:tbl>
          </a:graphicData>
        </a:graphic>
      </p:graphicFrame>
      <p:sp>
        <p:nvSpPr>
          <p:cNvPr id="5" name="Content Placeholder 4">
            <a:extLst>
              <a:ext uri="{FF2B5EF4-FFF2-40B4-BE49-F238E27FC236}">
                <a16:creationId xmlns:a16="http://schemas.microsoft.com/office/drawing/2014/main" id="{82E3ED4E-2ACA-4E76-8F09-260812E19DA0}"/>
              </a:ext>
            </a:extLst>
          </p:cNvPr>
          <p:cNvSpPr>
            <a:spLocks noGrp="1"/>
          </p:cNvSpPr>
          <p:nvPr>
            <p:ph sz="half" idx="2"/>
          </p:nvPr>
        </p:nvSpPr>
        <p:spPr>
          <a:solidFill>
            <a:schemeClr val="accent1">
              <a:lumMod val="40000"/>
              <a:lumOff val="60000"/>
            </a:schemeClr>
          </a:solidFill>
        </p:spPr>
        <p:txBody>
          <a:bodyPr>
            <a:normAutofit fontScale="70000" lnSpcReduction="20000"/>
          </a:bodyPr>
          <a:lstStyle/>
          <a:p>
            <a:pPr marL="0" indent="0">
              <a:buNone/>
            </a:pPr>
            <a:r>
              <a:rPr lang="en-US" sz="2800" dirty="0"/>
              <a:t>Many studies around student success in school have concluded that the likelihood of student success is strongly corelated to the strength of relationship they have with adults.  </a:t>
            </a:r>
          </a:p>
          <a:p>
            <a:pPr marL="0" indent="0">
              <a:buNone/>
            </a:pPr>
            <a:r>
              <a:rPr lang="en-US" sz="2800" dirty="0"/>
              <a:t>The survey data suggests that there is need for a concerted effort in this area particularly in the case of grade 10 students who responded “none” to the prompt.  </a:t>
            </a:r>
          </a:p>
          <a:p>
            <a:pPr marL="0" indent="0">
              <a:buNone/>
            </a:pPr>
            <a:r>
              <a:rPr lang="en-US" sz="2800" dirty="0"/>
              <a:t>The dramatically different results in the grade 12 data gives cause for optimism. Notably, 57% of grade 12 students report to have strong relationships with 4 or more adults.  </a:t>
            </a:r>
          </a:p>
          <a:p>
            <a:pPr marL="0" indent="0">
              <a:buNone/>
            </a:pPr>
            <a:r>
              <a:rPr lang="en-US" sz="2800" dirty="0"/>
              <a:t>This may suggest that relationships strengthen significantly over time and further supports the need for intentional strategies early in the students' high school experience.</a:t>
            </a:r>
          </a:p>
          <a:p>
            <a:endParaRPr lang="en-US" dirty="0"/>
          </a:p>
        </p:txBody>
      </p:sp>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p:txBody>
          <a:bodyPr/>
          <a:lstStyle/>
          <a:p>
            <a:fld id="{4A43F718-C1EF-4781-80DC-B411B2E0760A}" type="slidenum">
              <a:rPr lang="en-US" sz="1600" b="1" smtClean="0">
                <a:solidFill>
                  <a:schemeClr val="bg1"/>
                </a:solidFill>
              </a:rPr>
              <a:t>8</a:t>
            </a:fld>
            <a:endParaRPr lang="en-US" sz="1600" b="1" dirty="0">
              <a:solidFill>
                <a:schemeClr val="bg1"/>
              </a:solidFill>
            </a:endParaRPr>
          </a:p>
        </p:txBody>
      </p:sp>
    </p:spTree>
    <p:extLst>
      <p:ext uri="{BB962C8B-B14F-4D97-AF65-F5344CB8AC3E}">
        <p14:creationId xmlns:p14="http://schemas.microsoft.com/office/powerpoint/2010/main" val="3703302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9</a:t>
            </a:fld>
            <a:endParaRPr lang="en-US" sz="1600" b="1" dirty="0">
              <a:solidFill>
                <a:schemeClr val="bg1"/>
              </a:solidFill>
            </a:endParaRPr>
          </a:p>
        </p:txBody>
      </p:sp>
      <p:sp>
        <p:nvSpPr>
          <p:cNvPr id="6" name="TextBox 5">
            <a:extLst>
              <a:ext uri="{FF2B5EF4-FFF2-40B4-BE49-F238E27FC236}">
                <a16:creationId xmlns:a16="http://schemas.microsoft.com/office/drawing/2014/main" id="{EFB1327B-5D8B-47D7-91F5-443261432499}"/>
              </a:ext>
            </a:extLst>
          </p:cNvPr>
          <p:cNvSpPr txBox="1"/>
          <p:nvPr/>
        </p:nvSpPr>
        <p:spPr>
          <a:xfrm>
            <a:off x="1889091" y="1706771"/>
            <a:ext cx="8279841" cy="3970318"/>
          </a:xfrm>
          <a:prstGeom prst="rect">
            <a:avLst/>
          </a:prstGeom>
          <a:solidFill>
            <a:schemeClr val="accent1">
              <a:lumMod val="40000"/>
              <a:lumOff val="60000"/>
            </a:schemeClr>
          </a:solidFill>
        </p:spPr>
        <p:txBody>
          <a:bodyPr wrap="square">
            <a:spAutoFit/>
          </a:bodyPr>
          <a:lstStyle/>
          <a:p>
            <a:pPr marL="0" indent="0">
              <a:buNone/>
            </a:pPr>
            <a:r>
              <a:rPr lang="en-US" sz="2800" dirty="0"/>
              <a:t>We asked parents to respond the following:</a:t>
            </a:r>
          </a:p>
          <a:p>
            <a:pPr marL="0" indent="0">
              <a:buNone/>
            </a:pPr>
            <a:endParaRPr lang="en-US" sz="2800" dirty="0"/>
          </a:p>
          <a:p>
            <a:pPr marL="0" indent="0">
              <a:buNone/>
            </a:pPr>
            <a:r>
              <a:rPr lang="en-US" sz="2800" dirty="0">
                <a:solidFill>
                  <a:schemeClr val="accent1">
                    <a:lumMod val="75000"/>
                  </a:schemeClr>
                </a:solidFill>
              </a:rPr>
              <a:t>“We are considering a structure to enhance student mentorship (older students working with younger students), under the guidance of a teacher on some days.  Do you think this is a good idea?”</a:t>
            </a:r>
          </a:p>
          <a:p>
            <a:pPr marL="0" indent="0">
              <a:buNone/>
            </a:pPr>
            <a:endParaRPr lang="en-US" sz="2800" dirty="0">
              <a:solidFill>
                <a:schemeClr val="accent1">
                  <a:lumMod val="50000"/>
                </a:schemeClr>
              </a:solidFill>
            </a:endParaRPr>
          </a:p>
          <a:p>
            <a:pPr marL="0" indent="0">
              <a:buNone/>
            </a:pPr>
            <a:r>
              <a:rPr lang="en-US" sz="2800" dirty="0"/>
              <a:t>Of the 100 parent responses, 68% told us that they supported the idea.</a:t>
            </a:r>
          </a:p>
        </p:txBody>
      </p:sp>
    </p:spTree>
    <p:extLst>
      <p:ext uri="{BB962C8B-B14F-4D97-AF65-F5344CB8AC3E}">
        <p14:creationId xmlns:p14="http://schemas.microsoft.com/office/powerpoint/2010/main" val="3751731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55DDC35-DC4F-45D3-B67F-45F37E29C2CD}" vid="{297C9939-7496-4636-8269-A7197D60A5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CC33018EE16B459B80115A0422F06B" ma:contentTypeVersion="10" ma:contentTypeDescription="Create a new document." ma:contentTypeScope="" ma:versionID="03a3e8a39a2a8fe69d2cf93eca39fd91">
  <xsd:schema xmlns:xsd="http://www.w3.org/2001/XMLSchema" xmlns:xs="http://www.w3.org/2001/XMLSchema" xmlns:p="http://schemas.microsoft.com/office/2006/metadata/properties" xmlns:ns2="753041f2-3f9f-4aac-8787-ae098e2fd8ae" targetNamespace="http://schemas.microsoft.com/office/2006/metadata/properties" ma:root="true" ma:fieldsID="7d7fdeca312a5f37d85aded08fb482c2" ns2:_="">
    <xsd:import namespace="753041f2-3f9f-4aac-8787-ae098e2fd8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3041f2-3f9f-4aac-8787-ae098e2fd8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Thumbnail" ma:index="17" nillable="true" ma:displayName="Thumbnail" ma:format="Thumbnail" ma:internalName="Thumbnail">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humbnail xmlns="753041f2-3f9f-4aac-8787-ae098e2fd8a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E5A1B1-1C67-4138-BA1C-CB4C661583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3041f2-3f9f-4aac-8787-ae098e2fd8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7E713D-F60F-492E-BE01-0F29DD5BE3FE}">
  <ds:schemaRefs>
    <ds:schemaRef ds:uri="http://purl.org/dc/dcmitype/"/>
    <ds:schemaRef ds:uri="http://purl.org/dc/elements/1.1/"/>
    <ds:schemaRef ds:uri="http://schemas.microsoft.com/office/2006/documentManagement/types"/>
    <ds:schemaRef ds:uri="753041f2-3f9f-4aac-8787-ae098e2fd8ae"/>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56E1322-F036-4E24-95AC-FA6CAC48C1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2022_School Success Plan_Template</Template>
  <TotalTime>1847</TotalTime>
  <Words>2412</Words>
  <Application>Microsoft Office PowerPoint</Application>
  <PresentationFormat>Widescreen</PresentationFormat>
  <Paragraphs>267</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Calibri Light</vt:lpstr>
      <vt:lpstr>Lato Black</vt:lpstr>
      <vt:lpstr>Lato Bold</vt:lpstr>
      <vt:lpstr>Lato Medium</vt:lpstr>
      <vt:lpstr>Roboto</vt:lpstr>
      <vt:lpstr>Verdana</vt:lpstr>
      <vt:lpstr>Wingdings</vt:lpstr>
      <vt:lpstr>Office Theme</vt:lpstr>
      <vt:lpstr>PowerPoint Presentation</vt:lpstr>
      <vt:lpstr>PowerPoint Presentation</vt:lpstr>
      <vt:lpstr>PowerPoint Presentation</vt:lpstr>
      <vt:lpstr>PowerPoint Presentation</vt:lpstr>
      <vt:lpstr>PowerPoint Presentation</vt:lpstr>
      <vt:lpstr>     : Grade 8 Middle Years Development Instrument Survey (January 2022) </vt:lpstr>
      <vt:lpstr>     : Student Learning Survey </vt:lpstr>
      <vt:lpstr>     : Student Learning Survey </vt:lpstr>
      <vt:lpstr>PowerPoint Presentation</vt:lpstr>
      <vt:lpstr>PowerPoint Presentation</vt:lpstr>
      <vt:lpstr>PowerPoint Presentation</vt:lpstr>
      <vt:lpstr>PowerPoint Presentation</vt:lpstr>
      <vt:lpstr>     : November Provincial Assessments – Numeracy 10   </vt:lpstr>
      <vt:lpstr>     : April Provincial Assessments – Numeracy 10   </vt:lpstr>
      <vt:lpstr>     : November and April Provincial Assessments – Numeracy 10  Average of Results </vt:lpstr>
      <vt:lpstr>     : November Provincial Assessments – Literacy 12 Part A</vt:lpstr>
      <vt:lpstr>     : November Provincial Assessments – Literacy 12 Part A</vt:lpstr>
      <vt:lpstr>PowerPoint Presentation</vt:lpstr>
      <vt:lpstr>PowerPoint Presentation</vt:lpstr>
      <vt:lpstr>PowerPoint Presentation</vt:lpstr>
      <vt:lpstr>     :Grade 10 Student Learning Survey </vt:lpstr>
      <vt:lpstr>     :Grade 12 Student Learning Survey </vt:lpstr>
      <vt:lpstr>PowerPoint Presentation</vt:lpstr>
      <vt:lpstr>PowerPoint Presentation</vt:lpstr>
    </vt:vector>
  </TitlesOfParts>
  <Company>SD#6 Rocky Mountain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 Sage</dc:creator>
  <cp:lastModifiedBy>Mike Hubick</cp:lastModifiedBy>
  <cp:revision>94</cp:revision>
  <cp:lastPrinted>2022-09-10T01:39:17Z</cp:lastPrinted>
  <dcterms:created xsi:type="dcterms:W3CDTF">2022-05-19T17:46:22Z</dcterms:created>
  <dcterms:modified xsi:type="dcterms:W3CDTF">2022-09-10T03:36:45Z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0x0101009BCC33018EE16B459B80115A0422F06B</vt:lpwstr>
  </property>
</Properties>
</file>