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59" r:id="rId8"/>
    <p:sldId id="260" r:id="rId9"/>
    <p:sldId id="262" r:id="rId10"/>
    <p:sldId id="263" r:id="rId11"/>
    <p:sldId id="261" r:id="rId12"/>
    <p:sldId id="264" r:id="rId13"/>
    <p:sldId id="273" r:id="rId14"/>
    <p:sldId id="265" r:id="rId15"/>
    <p:sldId id="266" r:id="rId16"/>
    <p:sldId id="268" r:id="rId17"/>
    <p:sldId id="269" r:id="rId18"/>
    <p:sldId id="270" r:id="rId19"/>
    <p:sldId id="271" r:id="rId20"/>
    <p:sldId id="272"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6A7B2-FD66-4E68-AEA6-15B9B1ED5F9F}" type="datetimeFigureOut">
              <a:rPr lang="en-US" smtClean="0"/>
              <a:t>9/6/2022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BCF93-80F8-437B-B137-4B10696B8BF4}" type="slidenum">
              <a:rPr lang="en-US" smtClean="0"/>
              <a:t>‹#›</a:t>
            </a:fld>
            <a:endParaRPr lang="en-US"/>
          </a:p>
        </p:txBody>
      </p:sp>
    </p:spTree>
    <p:extLst>
      <p:ext uri="{BB962C8B-B14F-4D97-AF65-F5344CB8AC3E}">
        <p14:creationId xmlns:p14="http://schemas.microsoft.com/office/powerpoint/2010/main" val="250496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EB49-21CA-4F4C-B18E-AC4427FAA4E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3C295C26-201F-485B-9BC7-7FDF1FCBD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4825C920-1298-4AA4-A796-F8DA4DA30FD6}"/>
              </a:ext>
            </a:extLst>
          </p:cNvPr>
          <p:cNvSpPr>
            <a:spLocks noGrp="1"/>
          </p:cNvSpPr>
          <p:nvPr>
            <p:ph type="dt" sz="half" idx="10"/>
          </p:nvPr>
        </p:nvSpPr>
        <p:spPr/>
        <p:txBody>
          <a:bodyPr/>
          <a:lstStyle/>
          <a:p>
            <a:fld id="{F70D164A-662C-410F-961B-39917D276060}" type="datetime1">
              <a:rPr lang="en-US" smtClean="0"/>
              <a:t>9/6/2022</a:t>
            </a:fld>
            <a:endParaRPr lang="en-US"/>
          </a:p>
        </p:txBody>
      </p:sp>
      <p:sp>
        <p:nvSpPr>
          <p:cNvPr id="5" name="Footer Placeholder 4">
            <a:extLst>
              <a:ext uri="{FF2B5EF4-FFF2-40B4-BE49-F238E27FC236}">
                <a16:creationId xmlns:a16="http://schemas.microsoft.com/office/drawing/2014/main" id="{03AC03B2-A6F5-47E2-8276-E93381FB9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2FEB-E091-4CA3-BB8D-DC5284149E2C}"/>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0989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E677-5A7B-4533-8CB2-10DFEE43F652}"/>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7E827CAA-6B9C-44E2-AD92-B9A9CFAD272A}"/>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C21EA9-8ACE-4AE0-9491-AB9B0602AE65}"/>
              </a:ext>
            </a:extLst>
          </p:cNvPr>
          <p:cNvSpPr>
            <a:spLocks noGrp="1"/>
          </p:cNvSpPr>
          <p:nvPr>
            <p:ph type="dt" sz="half" idx="10"/>
          </p:nvPr>
        </p:nvSpPr>
        <p:spPr/>
        <p:txBody>
          <a:bodyPr/>
          <a:lstStyle/>
          <a:p>
            <a:fld id="{786CB4AB-6CE2-4722-9D17-860A92226F48}" type="datetime1">
              <a:rPr lang="en-US" smtClean="0"/>
              <a:t>9/6/2022</a:t>
            </a:fld>
            <a:endParaRPr lang="en-US"/>
          </a:p>
        </p:txBody>
      </p:sp>
      <p:sp>
        <p:nvSpPr>
          <p:cNvPr id="5" name="Footer Placeholder 4">
            <a:extLst>
              <a:ext uri="{FF2B5EF4-FFF2-40B4-BE49-F238E27FC236}">
                <a16:creationId xmlns:a16="http://schemas.microsoft.com/office/drawing/2014/main" id="{B7E8F7E3-4706-45FF-AF07-EC4422D84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256D1-FC09-4C43-82F0-73CAA5E4E61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0911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A87FD-5999-4879-A7B9-FD37A843F66E}"/>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40930DEC-64CF-4FC3-84DC-345A88789A4C}"/>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23FDDDC5-F056-4CF9-8C87-7C88F543C12D}"/>
              </a:ext>
            </a:extLst>
          </p:cNvPr>
          <p:cNvSpPr>
            <a:spLocks noGrp="1"/>
          </p:cNvSpPr>
          <p:nvPr>
            <p:ph type="dt" sz="half" idx="10"/>
          </p:nvPr>
        </p:nvSpPr>
        <p:spPr/>
        <p:txBody>
          <a:bodyPr/>
          <a:lstStyle/>
          <a:p>
            <a:fld id="{682F91DB-782A-4AEB-87F3-410127E9FC23}" type="datetime1">
              <a:rPr lang="en-US" smtClean="0"/>
              <a:t>9/6/2022</a:t>
            </a:fld>
            <a:endParaRPr lang="en-US"/>
          </a:p>
        </p:txBody>
      </p:sp>
      <p:sp>
        <p:nvSpPr>
          <p:cNvPr id="5" name="Footer Placeholder 4">
            <a:extLst>
              <a:ext uri="{FF2B5EF4-FFF2-40B4-BE49-F238E27FC236}">
                <a16:creationId xmlns:a16="http://schemas.microsoft.com/office/drawing/2014/main" id="{CBF109E7-5558-4087-AE19-AC3FBDAF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B9BE2-D65C-48C3-B6F0-3E683AE4B991}"/>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663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AD69-3031-4000-A192-734A7E88F82A}"/>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544549F7-6FD5-4517-A512-58B93375456D}"/>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6174A3C5-46EF-4EEF-A503-F35627BEBE59}"/>
              </a:ext>
            </a:extLst>
          </p:cNvPr>
          <p:cNvSpPr>
            <a:spLocks noGrp="1"/>
          </p:cNvSpPr>
          <p:nvPr>
            <p:ph type="dt" sz="half" idx="10"/>
          </p:nvPr>
        </p:nvSpPr>
        <p:spPr/>
        <p:txBody>
          <a:bodyPr/>
          <a:lstStyle/>
          <a:p>
            <a:fld id="{EC5A3305-25A9-44A6-8976-C24E47248533}" type="datetime1">
              <a:rPr lang="en-US" smtClean="0"/>
              <a:t>9/6/2022</a:t>
            </a:fld>
            <a:endParaRPr lang="en-US"/>
          </a:p>
        </p:txBody>
      </p:sp>
      <p:sp>
        <p:nvSpPr>
          <p:cNvPr id="5" name="Footer Placeholder 4">
            <a:extLst>
              <a:ext uri="{FF2B5EF4-FFF2-40B4-BE49-F238E27FC236}">
                <a16:creationId xmlns:a16="http://schemas.microsoft.com/office/drawing/2014/main" id="{D157A0E6-BB17-41E9-8DC2-2144406B2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DCE6D-1E3E-4ECB-A12B-1983814A03A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97416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CC09-B855-45AF-9DDB-5B7ADDE98831}"/>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C80EBAF-98BB-4B19-9CB3-CAD80DBCB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01032DE0-7DD1-4F5B-BC71-8B2661CDC989}"/>
              </a:ext>
            </a:extLst>
          </p:cNvPr>
          <p:cNvSpPr>
            <a:spLocks noGrp="1"/>
          </p:cNvSpPr>
          <p:nvPr>
            <p:ph type="dt" sz="half" idx="10"/>
          </p:nvPr>
        </p:nvSpPr>
        <p:spPr/>
        <p:txBody>
          <a:bodyPr/>
          <a:lstStyle/>
          <a:p>
            <a:fld id="{6B8B7850-1423-41ED-9700-4B94662104FB}" type="datetime1">
              <a:rPr lang="en-US" smtClean="0"/>
              <a:t>9/6/2022</a:t>
            </a:fld>
            <a:endParaRPr lang="en-US"/>
          </a:p>
        </p:txBody>
      </p:sp>
      <p:sp>
        <p:nvSpPr>
          <p:cNvPr id="5" name="Footer Placeholder 4">
            <a:extLst>
              <a:ext uri="{FF2B5EF4-FFF2-40B4-BE49-F238E27FC236}">
                <a16:creationId xmlns:a16="http://schemas.microsoft.com/office/drawing/2014/main" id="{3F9D2B86-0A94-4B7A-86C7-6B87BC4EE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71ACA-036C-4878-B4F3-DCF502F39A07}"/>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355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0915-0A91-48FE-A186-243E4ADF60C5}"/>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BC6B63F4-D0C4-4269-B73B-00A45D0FCB37}"/>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C10A7A43-F4BB-40CC-9B41-995F01E2E057}"/>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CB87A231-ABF9-4DCD-98CE-490198E05363}"/>
              </a:ext>
            </a:extLst>
          </p:cNvPr>
          <p:cNvSpPr>
            <a:spLocks noGrp="1"/>
          </p:cNvSpPr>
          <p:nvPr>
            <p:ph type="dt" sz="half" idx="10"/>
          </p:nvPr>
        </p:nvSpPr>
        <p:spPr/>
        <p:txBody>
          <a:bodyPr/>
          <a:lstStyle/>
          <a:p>
            <a:fld id="{01EAC6A1-7700-406A-86E8-E692C75F40A7}" type="datetime1">
              <a:rPr lang="en-US" smtClean="0"/>
              <a:t>9/6/2022</a:t>
            </a:fld>
            <a:endParaRPr lang="en-US"/>
          </a:p>
        </p:txBody>
      </p:sp>
      <p:sp>
        <p:nvSpPr>
          <p:cNvPr id="6" name="Footer Placeholder 5">
            <a:extLst>
              <a:ext uri="{FF2B5EF4-FFF2-40B4-BE49-F238E27FC236}">
                <a16:creationId xmlns:a16="http://schemas.microsoft.com/office/drawing/2014/main" id="{9922399B-B9E6-4393-8F9B-D0DA6EB97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0E106-676F-4201-A835-18256B087D52}"/>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79537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67F1-151F-419E-A547-79501BF6A6E4}"/>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05E8DB4-BCFF-4A66-9EC3-EAEDED591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91D91E16-596A-4074-9DB5-A4F5ED7C5C42}"/>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A6E0FEFE-9824-4F69-ABB3-24FEF4B30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85336724-2046-462B-9B18-023E862D48B7}"/>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07A40987-B350-4EBC-9C5A-3D9997D4C87D}"/>
              </a:ext>
            </a:extLst>
          </p:cNvPr>
          <p:cNvSpPr>
            <a:spLocks noGrp="1"/>
          </p:cNvSpPr>
          <p:nvPr>
            <p:ph type="dt" sz="half" idx="10"/>
          </p:nvPr>
        </p:nvSpPr>
        <p:spPr/>
        <p:txBody>
          <a:bodyPr/>
          <a:lstStyle/>
          <a:p>
            <a:fld id="{CD614286-5904-4172-83BF-4B4E6038802D}" type="datetime1">
              <a:rPr lang="en-US" smtClean="0"/>
              <a:t>9/6/2022</a:t>
            </a:fld>
            <a:endParaRPr lang="en-US"/>
          </a:p>
        </p:txBody>
      </p:sp>
      <p:sp>
        <p:nvSpPr>
          <p:cNvPr id="8" name="Footer Placeholder 7">
            <a:extLst>
              <a:ext uri="{FF2B5EF4-FFF2-40B4-BE49-F238E27FC236}">
                <a16:creationId xmlns:a16="http://schemas.microsoft.com/office/drawing/2014/main" id="{D5B51AA3-C550-4F73-8D92-CDA1E9792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7FDFB-A28B-4D20-8E38-EB3C5B18FDB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57898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2F48-8405-4B3D-BEBC-BFDD7F6A042E}"/>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D2859936-2996-4FCA-9128-7ADD8187F2BD}"/>
              </a:ext>
            </a:extLst>
          </p:cNvPr>
          <p:cNvSpPr>
            <a:spLocks noGrp="1"/>
          </p:cNvSpPr>
          <p:nvPr>
            <p:ph type="dt" sz="half" idx="10"/>
          </p:nvPr>
        </p:nvSpPr>
        <p:spPr/>
        <p:txBody>
          <a:bodyPr/>
          <a:lstStyle/>
          <a:p>
            <a:fld id="{22179D0F-2020-4190-B4DD-A69A8721CF18}" type="datetime1">
              <a:rPr lang="en-US" smtClean="0"/>
              <a:t>9/6/2022</a:t>
            </a:fld>
            <a:endParaRPr lang="en-US"/>
          </a:p>
        </p:txBody>
      </p:sp>
      <p:sp>
        <p:nvSpPr>
          <p:cNvPr id="4" name="Footer Placeholder 3">
            <a:extLst>
              <a:ext uri="{FF2B5EF4-FFF2-40B4-BE49-F238E27FC236}">
                <a16:creationId xmlns:a16="http://schemas.microsoft.com/office/drawing/2014/main" id="{686E18E5-2A0E-43EF-B960-F9F59A349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550CAD-A45B-4B9F-B5FB-9D20A00B37DE}"/>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11998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BDDB2-7E74-4358-96DD-983217652CBC}"/>
              </a:ext>
            </a:extLst>
          </p:cNvPr>
          <p:cNvSpPr>
            <a:spLocks noGrp="1"/>
          </p:cNvSpPr>
          <p:nvPr>
            <p:ph type="dt" sz="half" idx="10"/>
          </p:nvPr>
        </p:nvSpPr>
        <p:spPr/>
        <p:txBody>
          <a:bodyPr/>
          <a:lstStyle/>
          <a:p>
            <a:fld id="{005F2278-14A6-49EE-87BE-8073C8FC6AE8}" type="datetime1">
              <a:rPr lang="en-US" smtClean="0"/>
              <a:t>9/6/2022</a:t>
            </a:fld>
            <a:endParaRPr lang="en-US"/>
          </a:p>
        </p:txBody>
      </p:sp>
      <p:sp>
        <p:nvSpPr>
          <p:cNvPr id="3" name="Footer Placeholder 2">
            <a:extLst>
              <a:ext uri="{FF2B5EF4-FFF2-40B4-BE49-F238E27FC236}">
                <a16:creationId xmlns:a16="http://schemas.microsoft.com/office/drawing/2014/main" id="{CACD1545-8C9E-4089-9312-6D215CAC7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B39AF-C4A1-4B3F-8CDA-3237D7BF14D4}"/>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027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FD04-056F-4DF3-B091-EF40595FCC2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096E1D7-B1FA-4F0D-9F55-B69A6FE9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4CE065CD-EC7C-4FAF-9FB1-1670A4EF0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FEA84308-3793-4D04-BCC4-5A6A025C12BA}"/>
              </a:ext>
            </a:extLst>
          </p:cNvPr>
          <p:cNvSpPr>
            <a:spLocks noGrp="1"/>
          </p:cNvSpPr>
          <p:nvPr>
            <p:ph type="dt" sz="half" idx="10"/>
          </p:nvPr>
        </p:nvSpPr>
        <p:spPr/>
        <p:txBody>
          <a:bodyPr/>
          <a:lstStyle/>
          <a:p>
            <a:fld id="{9E002AFE-A69E-4D28-9042-6668B0C4D9AA}" type="datetime1">
              <a:rPr lang="en-US" smtClean="0"/>
              <a:t>9/6/2022</a:t>
            </a:fld>
            <a:endParaRPr lang="en-US"/>
          </a:p>
        </p:txBody>
      </p:sp>
      <p:sp>
        <p:nvSpPr>
          <p:cNvPr id="6" name="Footer Placeholder 5">
            <a:extLst>
              <a:ext uri="{FF2B5EF4-FFF2-40B4-BE49-F238E27FC236}">
                <a16:creationId xmlns:a16="http://schemas.microsoft.com/office/drawing/2014/main" id="{9251BBA8-D4EA-48E6-B979-7B02B88D5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582D0-5B2C-4F49-87D9-484E0CE267D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75251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7468-59E3-4BC5-B8FB-DDF1391A0B63}"/>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AB4B9212-1F02-4155-BE8D-0D142D224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6DBD333F-069F-44B9-A57E-37ABDCDE6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66599BDC-1822-4FD7-9882-73225C2417D5}"/>
              </a:ext>
            </a:extLst>
          </p:cNvPr>
          <p:cNvSpPr>
            <a:spLocks noGrp="1"/>
          </p:cNvSpPr>
          <p:nvPr>
            <p:ph type="dt" sz="half" idx="10"/>
          </p:nvPr>
        </p:nvSpPr>
        <p:spPr/>
        <p:txBody>
          <a:bodyPr/>
          <a:lstStyle/>
          <a:p>
            <a:fld id="{6939D183-68B8-4290-A929-E813D6DBB1F9}" type="datetime1">
              <a:rPr lang="en-US" smtClean="0"/>
              <a:t>9/6/2022</a:t>
            </a:fld>
            <a:endParaRPr lang="en-US"/>
          </a:p>
        </p:txBody>
      </p:sp>
      <p:sp>
        <p:nvSpPr>
          <p:cNvPr id="6" name="Footer Placeholder 5">
            <a:extLst>
              <a:ext uri="{FF2B5EF4-FFF2-40B4-BE49-F238E27FC236}">
                <a16:creationId xmlns:a16="http://schemas.microsoft.com/office/drawing/2014/main" id="{4113E9D6-4672-49A7-8C38-A20868EDE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CF582-43D1-45BB-9A26-1C2784DF032F}"/>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32724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C5B35-5C95-429F-A9D7-D22ABD2EF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08B4886-6A60-4C0B-B161-A8ABC2C69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FDAA4A0E-E426-4EFC-A92F-FE903ED0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7AFA7-D55C-41B4-AEE8-196140B8F00B}" type="datetime1">
              <a:rPr lang="en-US" smtClean="0"/>
              <a:t>9/6/2022</a:t>
            </a:fld>
            <a:endParaRPr lang="en-US"/>
          </a:p>
        </p:txBody>
      </p:sp>
      <p:sp>
        <p:nvSpPr>
          <p:cNvPr id="5" name="Footer Placeholder 4">
            <a:extLst>
              <a:ext uri="{FF2B5EF4-FFF2-40B4-BE49-F238E27FC236}">
                <a16:creationId xmlns:a16="http://schemas.microsoft.com/office/drawing/2014/main" id="{38AE0C5F-388B-4263-B0C6-36B58B0EC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E8782-947C-49A9-A4C7-C13DBAE9E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3F718-C1EF-4781-80DC-B411B2E0760A}" type="slidenum">
              <a:rPr lang="en-US" smtClean="0"/>
              <a:t>‹#›</a:t>
            </a:fld>
            <a:endParaRPr lang="en-US"/>
          </a:p>
        </p:txBody>
      </p:sp>
    </p:spTree>
    <p:extLst>
      <p:ext uri="{BB962C8B-B14F-4D97-AF65-F5344CB8AC3E}">
        <p14:creationId xmlns:p14="http://schemas.microsoft.com/office/powerpoint/2010/main" val="330234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6A151DF2-2698-49F6-9D52-26F3E3567182}"/>
              </a:ext>
            </a:extLst>
          </p:cNvPr>
          <p:cNvSpPr txBox="1">
            <a:spLocks/>
          </p:cNvSpPr>
          <p:nvPr/>
        </p:nvSpPr>
        <p:spPr>
          <a:xfrm>
            <a:off x="584686" y="359035"/>
            <a:ext cx="2513077" cy="2361848"/>
          </a:xfrm>
          <a:prstGeom prst="rect">
            <a:avLst/>
          </a:prstGeom>
          <a:blipFill>
            <a:blip r:embed="rId3"/>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bg1"/>
                </a:solidFill>
                <a:latin typeface="Roboto" panose="02000000000000000000" pitchFamily="2" charset="0"/>
                <a:ea typeface="Roboto" panose="02000000000000000000" pitchFamily="2" charset="0"/>
              </a:rPr>
              <a:t>&lt;School Logo&gt;</a:t>
            </a:r>
          </a:p>
        </p:txBody>
      </p:sp>
      <p:sp>
        <p:nvSpPr>
          <p:cNvPr id="9" name="TextBox 8">
            <a:extLst>
              <a:ext uri="{FF2B5EF4-FFF2-40B4-BE49-F238E27FC236}">
                <a16:creationId xmlns:a16="http://schemas.microsoft.com/office/drawing/2014/main" id="{D2C7E24D-4F0E-4050-BDE1-DB5EC1B03C6C}"/>
              </a:ext>
            </a:extLst>
          </p:cNvPr>
          <p:cNvSpPr txBox="1"/>
          <p:nvPr/>
        </p:nvSpPr>
        <p:spPr>
          <a:xfrm>
            <a:off x="8584162" y="2351315"/>
            <a:ext cx="2513077" cy="461665"/>
          </a:xfrm>
          <a:prstGeom prst="rect">
            <a:avLst/>
          </a:prstGeom>
          <a:noFill/>
        </p:spPr>
        <p:txBody>
          <a:bodyPr wrap="square" rtlCol="0">
            <a:spAutoFit/>
          </a:bodyPr>
          <a:lstStyle/>
          <a:p>
            <a:pPr algn="r"/>
            <a:r>
              <a:rPr lang="en-US" sz="2400" dirty="0" smtClean="0">
                <a:solidFill>
                  <a:schemeClr val="bg1"/>
                </a:solidFill>
                <a:latin typeface="Roboto" panose="02000000000000000000" pitchFamily="2" charset="0"/>
                <a:ea typeface="Roboto" panose="02000000000000000000" pitchFamily="2" charset="0"/>
              </a:rPr>
              <a:t>Sept. 6, 2022</a:t>
            </a:r>
            <a:endParaRPr lang="en-US" sz="2400" dirty="0">
              <a:solidFill>
                <a:schemeClr val="bg1"/>
              </a:solidFill>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4ECA52DA-4A5C-430D-BDF3-4061A9EC9BF3}"/>
              </a:ext>
            </a:extLst>
          </p:cNvPr>
          <p:cNvSpPr txBox="1"/>
          <p:nvPr/>
        </p:nvSpPr>
        <p:spPr>
          <a:xfrm>
            <a:off x="8584161" y="3583356"/>
            <a:ext cx="2513077" cy="830997"/>
          </a:xfrm>
          <a:prstGeom prst="rect">
            <a:avLst/>
          </a:prstGeom>
          <a:noFill/>
        </p:spPr>
        <p:txBody>
          <a:bodyPr wrap="square" rtlCol="0">
            <a:spAutoFit/>
          </a:bodyPr>
          <a:lstStyle/>
          <a:p>
            <a:pPr algn="r"/>
            <a:r>
              <a:rPr lang="en-US" sz="2400" dirty="0" smtClean="0">
                <a:solidFill>
                  <a:schemeClr val="bg1"/>
                </a:solidFill>
                <a:latin typeface="Roboto" panose="02000000000000000000" pitchFamily="2" charset="0"/>
                <a:ea typeface="Roboto" panose="02000000000000000000" pitchFamily="2" charset="0"/>
              </a:rPr>
              <a:t>Marysville Elementary School</a:t>
            </a:r>
            <a:endParaRPr lang="en-US" sz="2400" dirty="0">
              <a:solidFill>
                <a:schemeClr val="bg1"/>
              </a:solidFill>
              <a:latin typeface="Roboto" panose="02000000000000000000" pitchFamily="2" charset="0"/>
              <a:ea typeface="Roboto" panose="02000000000000000000" pitchFamily="2" charset="0"/>
            </a:endParaRPr>
          </a:p>
        </p:txBody>
      </p:sp>
      <p:sp>
        <p:nvSpPr>
          <p:cNvPr id="6" name="Slide Number Placeholder 1">
            <a:extLst>
              <a:ext uri="{FF2B5EF4-FFF2-40B4-BE49-F238E27FC236}">
                <a16:creationId xmlns:a16="http://schemas.microsoft.com/office/drawing/2014/main" id="{8A83A0DB-4705-4D21-ACDE-5F059D601CC8}"/>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a:t>
            </a:fld>
            <a:endParaRPr lang="en-US" sz="1600" b="1" dirty="0">
              <a:solidFill>
                <a:schemeClr val="bg1"/>
              </a:solidFill>
            </a:endParaRPr>
          </a:p>
        </p:txBody>
      </p:sp>
      <p:pic>
        <p:nvPicPr>
          <p:cNvPr id="2" name="Picture 1"/>
          <p:cNvPicPr>
            <a:picLocks noChangeAspect="1"/>
          </p:cNvPicPr>
          <p:nvPr/>
        </p:nvPicPr>
        <p:blipFill>
          <a:blip r:embed="rId4"/>
          <a:stretch>
            <a:fillRect/>
          </a:stretch>
        </p:blipFill>
        <p:spPr>
          <a:xfrm>
            <a:off x="173656" y="159970"/>
            <a:ext cx="3335135" cy="3885051"/>
          </a:xfrm>
          <a:prstGeom prst="rect">
            <a:avLst/>
          </a:prstGeom>
        </p:spPr>
      </p:pic>
    </p:spTree>
    <p:extLst>
      <p:ext uri="{BB962C8B-B14F-4D97-AF65-F5344CB8AC3E}">
        <p14:creationId xmlns:p14="http://schemas.microsoft.com/office/powerpoint/2010/main" val="36790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10</a:t>
            </a:fld>
            <a:endParaRPr lang="en-US" sz="1600" b="1" dirty="0">
              <a:solidFill>
                <a:schemeClr val="bg1"/>
              </a:solidFill>
            </a:endParaRPr>
          </a:p>
        </p:txBody>
      </p:sp>
      <p:sp>
        <p:nvSpPr>
          <p:cNvPr id="7" name="TextBox 6"/>
          <p:cNvSpPr txBox="1"/>
          <p:nvPr/>
        </p:nvSpPr>
        <p:spPr>
          <a:xfrm>
            <a:off x="8046720" y="2992582"/>
            <a:ext cx="184731" cy="369332"/>
          </a:xfrm>
          <a:prstGeom prst="rect">
            <a:avLst/>
          </a:prstGeom>
          <a:noFill/>
        </p:spPr>
        <p:txBody>
          <a:bodyPr wrap="none" rtlCol="0">
            <a:spAutoFit/>
          </a:bodyPr>
          <a:lstStyle/>
          <a:p>
            <a:endParaRPr lang="en-US" dirty="0"/>
          </a:p>
        </p:txBody>
      </p:sp>
      <p:sp>
        <p:nvSpPr>
          <p:cNvPr id="9" name="TextBox 8"/>
          <p:cNvSpPr txBox="1"/>
          <p:nvPr/>
        </p:nvSpPr>
        <p:spPr>
          <a:xfrm>
            <a:off x="1745673" y="1122218"/>
            <a:ext cx="2486771" cy="369332"/>
          </a:xfrm>
          <a:prstGeom prst="rect">
            <a:avLst/>
          </a:prstGeom>
          <a:noFill/>
        </p:spPr>
        <p:txBody>
          <a:bodyPr wrap="none" rtlCol="0">
            <a:spAutoFit/>
          </a:bodyPr>
          <a:lstStyle/>
          <a:p>
            <a:r>
              <a:rPr lang="en-US" dirty="0" smtClean="0"/>
              <a:t> - Fall 2021 - Spring 2022</a:t>
            </a:r>
            <a:endParaRPr lang="en-US" dirty="0"/>
          </a:p>
        </p:txBody>
      </p:sp>
      <p:pic>
        <p:nvPicPr>
          <p:cNvPr id="4" name="Picture 3"/>
          <p:cNvPicPr>
            <a:picLocks noChangeAspect="1"/>
          </p:cNvPicPr>
          <p:nvPr/>
        </p:nvPicPr>
        <p:blipFill>
          <a:blip r:embed="rId3"/>
          <a:stretch>
            <a:fillRect/>
          </a:stretch>
        </p:blipFill>
        <p:spPr>
          <a:xfrm>
            <a:off x="5954976" y="2063461"/>
            <a:ext cx="4552950" cy="2695575"/>
          </a:xfrm>
          <a:prstGeom prst="rect">
            <a:avLst/>
          </a:prstGeom>
        </p:spPr>
      </p:pic>
      <p:pic>
        <p:nvPicPr>
          <p:cNvPr id="5" name="Picture 4"/>
          <p:cNvPicPr>
            <a:picLocks noChangeAspect="1"/>
          </p:cNvPicPr>
          <p:nvPr/>
        </p:nvPicPr>
        <p:blipFill>
          <a:blip r:embed="rId4"/>
          <a:stretch>
            <a:fillRect/>
          </a:stretch>
        </p:blipFill>
        <p:spPr>
          <a:xfrm>
            <a:off x="1005060" y="2063461"/>
            <a:ext cx="4562475" cy="2714625"/>
          </a:xfrm>
          <a:prstGeom prst="rect">
            <a:avLst/>
          </a:prstGeom>
        </p:spPr>
      </p:pic>
    </p:spTree>
    <p:extLst>
      <p:ext uri="{BB962C8B-B14F-4D97-AF65-F5344CB8AC3E}">
        <p14:creationId xmlns:p14="http://schemas.microsoft.com/office/powerpoint/2010/main" val="3253842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11</a:t>
            </a:fld>
            <a:endParaRPr lang="en-US" sz="1600" b="1" dirty="0">
              <a:solidFill>
                <a:schemeClr val="bg1"/>
              </a:solidFill>
            </a:endParaRPr>
          </a:p>
        </p:txBody>
      </p:sp>
      <p:sp>
        <p:nvSpPr>
          <p:cNvPr id="3" name="TextBox 2"/>
          <p:cNvSpPr txBox="1"/>
          <p:nvPr/>
        </p:nvSpPr>
        <p:spPr>
          <a:xfrm>
            <a:off x="577428" y="1469967"/>
            <a:ext cx="3994572" cy="4062651"/>
          </a:xfrm>
          <a:prstGeom prst="rect">
            <a:avLst/>
          </a:prstGeom>
          <a:noFill/>
        </p:spPr>
        <p:txBody>
          <a:bodyPr wrap="square" rtlCol="0">
            <a:spAutoFit/>
          </a:bodyPr>
          <a:lstStyle/>
          <a:p>
            <a:pPr defTabSz="2438337">
              <a:defRPr sz="2000" spc="120">
                <a:solidFill>
                  <a:srgbClr val="225572"/>
                </a:solidFill>
                <a:latin typeface="Lato Regular"/>
                <a:ea typeface="Lato Regular"/>
                <a:cs typeface="Lato Regular"/>
                <a:sym typeface="Lato Regular"/>
              </a:defRPr>
            </a:pPr>
            <a:r>
              <a:rPr lang="en-US" dirty="0">
                <a:latin typeface="Lato Medium"/>
                <a:ea typeface="Lato Black"/>
                <a:cs typeface="Lato Black"/>
                <a:sym typeface="Lato Medium"/>
              </a:rPr>
              <a:t>We are continuing to explore the teaching and assessment uses of the SNAP numeracy assessment. This assessment allows students to show their thinking about numbers, as well as their ability to do computation. The </a:t>
            </a:r>
            <a:r>
              <a:rPr lang="en-US" dirty="0">
                <a:latin typeface="Lato Medium"/>
                <a:ea typeface="Lato Medium"/>
                <a:cs typeface="Lato Medium"/>
                <a:sym typeface="Lato Medium"/>
              </a:rPr>
              <a:t>area where students were less successful overall was “</a:t>
            </a:r>
            <a:r>
              <a:rPr lang="en-US" b="1" dirty="0">
                <a:latin typeface="Lato Medium"/>
                <a:ea typeface="Lato Medium"/>
                <a:cs typeface="Lato Medium"/>
                <a:sym typeface="Lato Medium"/>
              </a:rPr>
              <a:t>reflecting</a:t>
            </a:r>
            <a:r>
              <a:rPr lang="en-US" dirty="0">
                <a:latin typeface="Lato Medium"/>
                <a:ea typeface="Lato Medium"/>
                <a:cs typeface="Lato Medium"/>
                <a:sym typeface="Lato Medium"/>
              </a:rPr>
              <a:t> and </a:t>
            </a:r>
            <a:r>
              <a:rPr lang="en-US" b="1" dirty="0">
                <a:latin typeface="Lato Medium"/>
                <a:ea typeface="Lato Medium"/>
                <a:cs typeface="Lato Medium"/>
                <a:sym typeface="Lato Medium"/>
              </a:rPr>
              <a:t>communicating”</a:t>
            </a:r>
            <a:r>
              <a:rPr lang="en-US" dirty="0">
                <a:latin typeface="Lato Medium"/>
                <a:ea typeface="Lato Medium"/>
                <a:cs typeface="Lato Medium"/>
                <a:sym typeface="Lato Medium"/>
              </a:rPr>
              <a:t> their thinking about numbers.</a:t>
            </a:r>
          </a:p>
          <a:p>
            <a:endParaRPr lang="en-US" dirty="0"/>
          </a:p>
        </p:txBody>
      </p:sp>
      <p:sp>
        <p:nvSpPr>
          <p:cNvPr id="4" name="TextBox 3"/>
          <p:cNvSpPr txBox="1"/>
          <p:nvPr/>
        </p:nvSpPr>
        <p:spPr>
          <a:xfrm>
            <a:off x="4680604" y="1469967"/>
            <a:ext cx="3648209" cy="2185214"/>
          </a:xfrm>
          <a:prstGeom prst="rect">
            <a:avLst/>
          </a:prstGeom>
          <a:noFill/>
        </p:spPr>
        <p:txBody>
          <a:bodyPr wrap="square" rtlCol="0">
            <a:spAutoFit/>
          </a:bodyPr>
          <a:lstStyle/>
          <a:p>
            <a:pPr defTabSz="2438337">
              <a:defRPr sz="2000" spc="120">
                <a:solidFill>
                  <a:srgbClr val="225572"/>
                </a:solidFill>
                <a:latin typeface="Lato Regular"/>
                <a:ea typeface="Lato Regular"/>
                <a:cs typeface="Lato Regular"/>
                <a:sym typeface="Lato Regular"/>
              </a:defRPr>
            </a:pPr>
            <a:r>
              <a:rPr lang="en-US" dirty="0">
                <a:latin typeface="Lato Medium"/>
                <a:ea typeface="Lato Medium"/>
                <a:cs typeface="Lato Medium"/>
                <a:sym typeface="Lato Medium"/>
              </a:rPr>
              <a:t>Teachers will </a:t>
            </a:r>
            <a:r>
              <a:rPr lang="en-US" dirty="0" smtClean="0">
                <a:latin typeface="Lato Medium"/>
                <a:ea typeface="Lato Medium"/>
                <a:cs typeface="Lato Medium"/>
                <a:sym typeface="Lato Medium"/>
              </a:rPr>
              <a:t>focus </a:t>
            </a:r>
            <a:r>
              <a:rPr lang="en-US" dirty="0">
                <a:latin typeface="Lato Medium"/>
                <a:ea typeface="Lato Medium"/>
                <a:cs typeface="Lato Medium"/>
                <a:sym typeface="Lato Medium"/>
              </a:rPr>
              <a:t>on learning activities that promote reflecting and communicating thinking in math. </a:t>
            </a:r>
          </a:p>
          <a:p>
            <a:endParaRPr lang="en-US" dirty="0">
              <a:latin typeface="Lato Medium"/>
              <a:ea typeface="Lato Medium"/>
              <a:cs typeface="Lato Medium"/>
              <a:sym typeface="Lato Medium"/>
            </a:endParaRPr>
          </a:p>
          <a:p>
            <a:endParaRPr lang="en-US" dirty="0"/>
          </a:p>
        </p:txBody>
      </p:sp>
      <p:sp>
        <p:nvSpPr>
          <p:cNvPr id="5" name="TextBox 4"/>
          <p:cNvSpPr txBox="1"/>
          <p:nvPr/>
        </p:nvSpPr>
        <p:spPr>
          <a:xfrm>
            <a:off x="8437419" y="1469967"/>
            <a:ext cx="2992582" cy="3754874"/>
          </a:xfrm>
          <a:prstGeom prst="rect">
            <a:avLst/>
          </a:prstGeom>
          <a:noFill/>
        </p:spPr>
        <p:txBody>
          <a:bodyPr wrap="square" rtlCol="0">
            <a:spAutoFit/>
          </a:bodyPr>
          <a:lstStyle/>
          <a:p>
            <a:pPr defTabSz="2438337">
              <a:defRPr sz="2000" spc="120">
                <a:solidFill>
                  <a:srgbClr val="225572"/>
                </a:solidFill>
                <a:latin typeface="Lato Regular"/>
                <a:ea typeface="Lato Regular"/>
                <a:cs typeface="Lato Regular"/>
                <a:sym typeface="Lato Regular"/>
              </a:defRPr>
            </a:pPr>
            <a:r>
              <a:rPr lang="en-US" dirty="0">
                <a:sym typeface="Lato Regular"/>
              </a:rPr>
              <a:t>Will a school-wide focus on </a:t>
            </a:r>
            <a:r>
              <a:rPr lang="en-US" dirty="0" smtClean="0">
                <a:sym typeface="Lato Regular"/>
              </a:rPr>
              <a:t>reflecting </a:t>
            </a:r>
            <a:r>
              <a:rPr lang="en-US" dirty="0">
                <a:sym typeface="Lato Regular"/>
              </a:rPr>
              <a:t>and communicating </a:t>
            </a:r>
            <a:endParaRPr lang="en-US" dirty="0" smtClean="0">
              <a:sym typeface="Lato Regular"/>
            </a:endParaRPr>
          </a:p>
          <a:p>
            <a:pPr defTabSz="2438337">
              <a:defRPr sz="2000" spc="120">
                <a:solidFill>
                  <a:srgbClr val="225572"/>
                </a:solidFill>
                <a:latin typeface="Lato Regular"/>
                <a:ea typeface="Lato Regular"/>
                <a:cs typeface="Lato Regular"/>
                <a:sym typeface="Lato Regular"/>
              </a:defRPr>
            </a:pPr>
            <a:r>
              <a:rPr lang="en-US" dirty="0" smtClean="0">
                <a:sym typeface="Lato Regular"/>
              </a:rPr>
              <a:t>Thinking section of the SNAP assessment </a:t>
            </a:r>
            <a:r>
              <a:rPr lang="en-US" dirty="0">
                <a:sym typeface="Lato Regular"/>
              </a:rPr>
              <a:t>improve student’s ability to reflect </a:t>
            </a:r>
            <a:r>
              <a:rPr lang="en-US" dirty="0" smtClean="0">
                <a:sym typeface="Lato Regular"/>
              </a:rPr>
              <a:t>on and </a:t>
            </a:r>
            <a:r>
              <a:rPr lang="en-US" dirty="0">
                <a:sym typeface="Lato Regular"/>
              </a:rPr>
              <a:t>communicate their thinking about numbers?</a:t>
            </a:r>
            <a:endParaRPr lang="en-US" dirty="0">
              <a:latin typeface="Lato Medium"/>
              <a:ea typeface="Lato Medium"/>
              <a:cs typeface="Lato Medium"/>
              <a:sym typeface="Lato Medium"/>
            </a:endParaRPr>
          </a:p>
          <a:p>
            <a:endParaRPr lang="en-US" dirty="0"/>
          </a:p>
        </p:txBody>
      </p:sp>
    </p:spTree>
    <p:extLst>
      <p:ext uri="{BB962C8B-B14F-4D97-AF65-F5344CB8AC3E}">
        <p14:creationId xmlns:p14="http://schemas.microsoft.com/office/powerpoint/2010/main" val="34401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12</a:t>
            </a:fld>
            <a:endParaRPr lang="en-US" sz="1600" b="1" dirty="0">
              <a:solidFill>
                <a:schemeClr val="bg1"/>
              </a:solidFill>
            </a:endParaRPr>
          </a:p>
        </p:txBody>
      </p:sp>
      <p:sp>
        <p:nvSpPr>
          <p:cNvPr id="2" name="TextBox 1"/>
          <p:cNvSpPr txBox="1"/>
          <p:nvPr/>
        </p:nvSpPr>
        <p:spPr>
          <a:xfrm>
            <a:off x="2036620" y="3998422"/>
            <a:ext cx="1122218" cy="1554272"/>
          </a:xfrm>
          <a:prstGeom prst="rect">
            <a:avLst/>
          </a:prstGeom>
          <a:noFill/>
        </p:spPr>
        <p:txBody>
          <a:bodyPr wrap="square" rtlCol="0">
            <a:spAutoFit/>
          </a:bodyPr>
          <a:lstStyle/>
          <a:p>
            <a:r>
              <a:rPr lang="en-US" sz="1100" dirty="0" smtClean="0">
                <a:solidFill>
                  <a:schemeClr val="bg1"/>
                </a:solidFill>
              </a:rPr>
              <a:t>SNAP numeracy assessment fall, winter, spring</a:t>
            </a:r>
            <a:r>
              <a:rPr lang="en-US" sz="1100" dirty="0">
                <a:solidFill>
                  <a:schemeClr val="bg1"/>
                </a:solidFill>
              </a:rPr>
              <a:t> </a:t>
            </a:r>
            <a:r>
              <a:rPr lang="en-US" sz="1100" dirty="0" smtClean="0">
                <a:solidFill>
                  <a:schemeClr val="bg1"/>
                </a:solidFill>
              </a:rPr>
              <a:t>and review of data at monthly staff meetings</a:t>
            </a:r>
          </a:p>
          <a:p>
            <a:endParaRPr lang="en-US" sz="1100" dirty="0">
              <a:solidFill>
                <a:schemeClr val="bg1"/>
              </a:solidFill>
            </a:endParaRPr>
          </a:p>
          <a:p>
            <a:endParaRPr lang="en-US" dirty="0"/>
          </a:p>
        </p:txBody>
      </p:sp>
      <p:sp>
        <p:nvSpPr>
          <p:cNvPr id="4" name="TextBox 3"/>
          <p:cNvSpPr txBox="1"/>
          <p:nvPr/>
        </p:nvSpPr>
        <p:spPr>
          <a:xfrm>
            <a:off x="3724103" y="3821449"/>
            <a:ext cx="1055716" cy="1323439"/>
          </a:xfrm>
          <a:prstGeom prst="rect">
            <a:avLst/>
          </a:prstGeom>
          <a:noFill/>
        </p:spPr>
        <p:txBody>
          <a:bodyPr wrap="square" rtlCol="0">
            <a:spAutoFit/>
          </a:bodyPr>
          <a:lstStyle/>
          <a:p>
            <a:r>
              <a:rPr lang="en-US" sz="1100" dirty="0">
                <a:solidFill>
                  <a:schemeClr val="bg1"/>
                </a:solidFill>
              </a:rPr>
              <a:t>10 % growth </a:t>
            </a:r>
            <a:r>
              <a:rPr lang="en-US" sz="1100" dirty="0" smtClean="0">
                <a:solidFill>
                  <a:schemeClr val="bg1"/>
                </a:solidFill>
              </a:rPr>
              <a:t>in students from emerging to on-track (developing</a:t>
            </a:r>
            <a:r>
              <a:rPr lang="en-US" sz="1400" dirty="0" smtClean="0">
                <a:solidFill>
                  <a:schemeClr val="bg1"/>
                </a:solidFill>
              </a:rPr>
              <a:t>, </a:t>
            </a:r>
            <a:r>
              <a:rPr lang="en-US" sz="1100" dirty="0" smtClean="0">
                <a:solidFill>
                  <a:schemeClr val="bg1"/>
                </a:solidFill>
              </a:rPr>
              <a:t>proficient, extending).</a:t>
            </a:r>
            <a:endParaRPr lang="en-US" sz="1100" dirty="0"/>
          </a:p>
        </p:txBody>
      </p:sp>
      <p:sp>
        <p:nvSpPr>
          <p:cNvPr id="5" name="TextBox 4"/>
          <p:cNvSpPr txBox="1"/>
          <p:nvPr/>
        </p:nvSpPr>
        <p:spPr>
          <a:xfrm>
            <a:off x="5479472" y="3721423"/>
            <a:ext cx="1230283" cy="1785104"/>
          </a:xfrm>
          <a:prstGeom prst="rect">
            <a:avLst/>
          </a:prstGeom>
          <a:noFill/>
        </p:spPr>
        <p:txBody>
          <a:bodyPr wrap="square" rtlCol="0">
            <a:spAutoFit/>
          </a:bodyPr>
          <a:lstStyle/>
          <a:p>
            <a:r>
              <a:rPr lang="en-US" sz="1100" dirty="0">
                <a:solidFill>
                  <a:schemeClr val="bg1"/>
                </a:solidFill>
              </a:rPr>
              <a:t>Review </a:t>
            </a:r>
            <a:r>
              <a:rPr lang="en-US" sz="1100" dirty="0" smtClean="0">
                <a:solidFill>
                  <a:schemeClr val="bg1"/>
                </a:solidFill>
              </a:rPr>
              <a:t>fall SNAP results October 2022</a:t>
            </a:r>
            <a:r>
              <a:rPr lang="en-US" sz="1100" dirty="0">
                <a:solidFill>
                  <a:schemeClr val="bg1"/>
                </a:solidFill>
              </a:rPr>
              <a:t>, </a:t>
            </a:r>
            <a:r>
              <a:rPr lang="en-US" sz="1100" dirty="0" smtClean="0">
                <a:solidFill>
                  <a:schemeClr val="bg1"/>
                </a:solidFill>
              </a:rPr>
              <a:t>February and May 2023</a:t>
            </a:r>
          </a:p>
          <a:p>
            <a:r>
              <a:rPr lang="en-US" sz="1100" dirty="0" smtClean="0">
                <a:solidFill>
                  <a:schemeClr val="bg1"/>
                </a:solidFill>
              </a:rPr>
              <a:t>Interventions for emerging learners reviewed at School Based Team meetings (every two weeks)</a:t>
            </a:r>
          </a:p>
        </p:txBody>
      </p:sp>
      <p:sp>
        <p:nvSpPr>
          <p:cNvPr id="7" name="TextBox 6"/>
          <p:cNvSpPr txBox="1"/>
          <p:nvPr/>
        </p:nvSpPr>
        <p:spPr>
          <a:xfrm>
            <a:off x="7275020" y="3913783"/>
            <a:ext cx="1270462" cy="1569660"/>
          </a:xfrm>
          <a:prstGeom prst="rect">
            <a:avLst/>
          </a:prstGeom>
          <a:noFill/>
        </p:spPr>
        <p:txBody>
          <a:bodyPr wrap="square" rtlCol="0">
            <a:spAutoFit/>
          </a:bodyPr>
          <a:lstStyle/>
          <a:p>
            <a:r>
              <a:rPr lang="en-US" sz="1200" b="1" dirty="0" smtClean="0">
                <a:solidFill>
                  <a:schemeClr val="bg1"/>
                </a:solidFill>
              </a:rPr>
              <a:t>Development of a Primary Numeracy Team,</a:t>
            </a:r>
          </a:p>
          <a:p>
            <a:r>
              <a:rPr lang="en-US" sz="1200" b="1" dirty="0" smtClean="0">
                <a:solidFill>
                  <a:schemeClr val="bg1"/>
                </a:solidFill>
              </a:rPr>
              <a:t>Focus on proficiencies and developing primary tasks,</a:t>
            </a:r>
          </a:p>
          <a:p>
            <a:r>
              <a:rPr lang="en-US" sz="1200" b="1" dirty="0" smtClean="0">
                <a:solidFill>
                  <a:schemeClr val="bg1"/>
                </a:solidFill>
              </a:rPr>
              <a:t>Number talks</a:t>
            </a:r>
            <a:endParaRPr lang="en-US" sz="1200" dirty="0">
              <a:solidFill>
                <a:schemeClr val="bg1"/>
              </a:solidFill>
            </a:endParaRPr>
          </a:p>
        </p:txBody>
      </p:sp>
      <p:sp>
        <p:nvSpPr>
          <p:cNvPr id="8" name="TextBox 7"/>
          <p:cNvSpPr txBox="1"/>
          <p:nvPr/>
        </p:nvSpPr>
        <p:spPr>
          <a:xfrm>
            <a:off x="9110747" y="3998421"/>
            <a:ext cx="1172095" cy="1215717"/>
          </a:xfrm>
          <a:prstGeom prst="rect">
            <a:avLst/>
          </a:prstGeom>
          <a:noFill/>
        </p:spPr>
        <p:txBody>
          <a:bodyPr wrap="square" rtlCol="0">
            <a:spAutoFit/>
          </a:bodyPr>
          <a:lstStyle/>
          <a:p>
            <a:r>
              <a:rPr lang="en-US" sz="1100" b="1" dirty="0">
                <a:solidFill>
                  <a:schemeClr val="bg1"/>
                </a:solidFill>
              </a:rPr>
              <a:t>Collaboration blocks in like grade groups, Instructional </a:t>
            </a:r>
            <a:r>
              <a:rPr lang="en-US" sz="1100" b="1" dirty="0" smtClean="0">
                <a:solidFill>
                  <a:schemeClr val="bg1"/>
                </a:solidFill>
              </a:rPr>
              <a:t>rounds,</a:t>
            </a:r>
            <a:endParaRPr lang="en-US" sz="1100" b="1" dirty="0">
              <a:solidFill>
                <a:schemeClr val="bg1"/>
              </a:solidFill>
            </a:endParaRPr>
          </a:p>
          <a:p>
            <a:endParaRPr lang="en-US" dirty="0"/>
          </a:p>
        </p:txBody>
      </p:sp>
    </p:spTree>
    <p:extLst>
      <p:ext uri="{BB962C8B-B14F-4D97-AF65-F5344CB8AC3E}">
        <p14:creationId xmlns:p14="http://schemas.microsoft.com/office/powerpoint/2010/main" val="55732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799225" y="-921913"/>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13</a:t>
            </a:fld>
            <a:endParaRPr lang="en-US" sz="1600" b="1" dirty="0">
              <a:solidFill>
                <a:schemeClr val="bg1"/>
              </a:solidFill>
            </a:endParaRPr>
          </a:p>
        </p:txBody>
      </p:sp>
      <p:sp>
        <p:nvSpPr>
          <p:cNvPr id="4" name="TextBox 3"/>
          <p:cNvSpPr txBox="1"/>
          <p:nvPr/>
        </p:nvSpPr>
        <p:spPr>
          <a:xfrm>
            <a:off x="3732415" y="2087210"/>
            <a:ext cx="2535438" cy="369332"/>
          </a:xfrm>
          <a:prstGeom prst="rect">
            <a:avLst/>
          </a:prstGeom>
          <a:noFill/>
        </p:spPr>
        <p:txBody>
          <a:bodyPr wrap="none" rtlCol="0">
            <a:spAutoFit/>
          </a:bodyPr>
          <a:lstStyle/>
          <a:p>
            <a:r>
              <a:rPr lang="en-US" dirty="0"/>
              <a:t>2</a:t>
            </a:r>
            <a:r>
              <a:rPr lang="en-US" dirty="0" smtClean="0"/>
              <a:t>. Success for all learners</a:t>
            </a:r>
            <a:endParaRPr lang="en-US" dirty="0"/>
          </a:p>
        </p:txBody>
      </p:sp>
      <p:sp>
        <p:nvSpPr>
          <p:cNvPr id="6" name="TextBox 5"/>
          <p:cNvSpPr txBox="1"/>
          <p:nvPr/>
        </p:nvSpPr>
        <p:spPr>
          <a:xfrm>
            <a:off x="191193" y="3581394"/>
            <a:ext cx="7843750" cy="1569660"/>
          </a:xfrm>
          <a:prstGeom prst="rect">
            <a:avLst/>
          </a:prstGeom>
          <a:noFill/>
        </p:spPr>
        <p:txBody>
          <a:bodyPr wrap="none" rtlCol="0">
            <a:spAutoFit/>
          </a:bodyPr>
          <a:lstStyle/>
          <a:p>
            <a:pPr defTabSz="2438337">
              <a:defRPr sz="2000" spc="120">
                <a:solidFill>
                  <a:srgbClr val="225572"/>
                </a:solidFill>
                <a:latin typeface="Lato Regular"/>
                <a:ea typeface="Lato Regular"/>
                <a:cs typeface="Lato Regular"/>
                <a:sym typeface="Lato Regular"/>
              </a:defRPr>
            </a:pPr>
            <a:r>
              <a:rPr lang="en-US" sz="4000" spc="180" dirty="0">
                <a:latin typeface="Lato Black"/>
                <a:ea typeface="Lato Black"/>
                <a:cs typeface="Lato Black"/>
                <a:sym typeface="Lato Black"/>
              </a:rPr>
              <a:t>#2: Reading</a:t>
            </a:r>
            <a:r>
              <a:rPr lang="en-US" sz="2800" dirty="0">
                <a:latin typeface="Lato Black"/>
                <a:ea typeface="Lato Black"/>
                <a:cs typeface="Lato Black"/>
                <a:sym typeface="Lato Black"/>
              </a:rPr>
              <a:t/>
            </a:r>
            <a:br>
              <a:rPr lang="en-US" sz="2800" dirty="0">
                <a:latin typeface="Lato Black"/>
                <a:ea typeface="Lato Black"/>
                <a:cs typeface="Lato Black"/>
                <a:sym typeface="Lato Black"/>
              </a:rPr>
            </a:br>
            <a:r>
              <a:rPr lang="en-US" sz="2800" dirty="0">
                <a:latin typeface="Lato Medium"/>
                <a:ea typeface="Lato Medium"/>
                <a:cs typeface="Lato Medium"/>
                <a:sym typeface="Lato Medium"/>
              </a:rPr>
              <a:t>To </a:t>
            </a:r>
            <a:r>
              <a:rPr lang="en-US" sz="2800" dirty="0" smtClean="0">
                <a:latin typeface="Lato Medium"/>
                <a:ea typeface="Lato Medium"/>
                <a:cs typeface="Lato Medium"/>
                <a:sym typeface="Lato Medium"/>
              </a:rPr>
              <a:t>increase </a:t>
            </a:r>
            <a:r>
              <a:rPr lang="en-US" sz="2800" dirty="0">
                <a:latin typeface="Lato Medium"/>
                <a:ea typeface="Lato Medium"/>
                <a:cs typeface="Lato Medium"/>
                <a:sym typeface="Lato Medium"/>
              </a:rPr>
              <a:t>the number of students </a:t>
            </a:r>
            <a:r>
              <a:rPr lang="en-US" sz="2800" dirty="0" smtClean="0">
                <a:latin typeface="Lato Medium"/>
                <a:ea typeface="Lato Medium"/>
                <a:cs typeface="Lato Medium"/>
                <a:sym typeface="Lato Medium"/>
              </a:rPr>
              <a:t>on-track</a:t>
            </a:r>
          </a:p>
          <a:p>
            <a:pPr defTabSz="2438337">
              <a:defRPr sz="2000" spc="120">
                <a:solidFill>
                  <a:srgbClr val="225572"/>
                </a:solidFill>
                <a:latin typeface="Lato Regular"/>
                <a:ea typeface="Lato Regular"/>
                <a:cs typeface="Lato Regular"/>
                <a:sym typeface="Lato Regular"/>
              </a:defRPr>
            </a:pPr>
            <a:r>
              <a:rPr lang="en-US" sz="2800" dirty="0" smtClean="0">
                <a:latin typeface="Lato Medium"/>
                <a:ea typeface="Lato Medium"/>
                <a:cs typeface="Lato Medium"/>
                <a:sym typeface="Lato Medium"/>
              </a:rPr>
              <a:t>(developing/proficient/extending) in reading.</a:t>
            </a:r>
            <a:endParaRPr lang="en-US" dirty="0"/>
          </a:p>
        </p:txBody>
      </p:sp>
      <p:pic>
        <p:nvPicPr>
          <p:cNvPr id="7" name="CBEEN23.jpg"/>
          <p:cNvPicPr>
            <a:picLocks noChangeAspect="1"/>
          </p:cNvPicPr>
          <p:nvPr/>
        </p:nvPicPr>
        <p:blipFill rotWithShape="1">
          <a:blip r:embed="rId3">
            <a:extLst>
              <a:ext uri="{28A0092B-C50C-407E-A947-70E740481C1C}">
                <a14:useLocalDpi xmlns:a14="http://schemas.microsoft.com/office/drawing/2010/main" val="0"/>
              </a:ext>
            </a:extLst>
          </a:blip>
          <a:srcRect l="-786"/>
          <a:stretch/>
        </p:blipFill>
        <p:spPr>
          <a:xfrm rot="5400000">
            <a:off x="9270126" y="1548714"/>
            <a:ext cx="2103772" cy="27962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29992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14</a:t>
            </a:fld>
            <a:endParaRPr lang="en-US" sz="1600" b="1" dirty="0">
              <a:solidFill>
                <a:schemeClr val="bg1"/>
              </a:solidFill>
            </a:endParaRPr>
          </a:p>
        </p:txBody>
      </p:sp>
      <p:sp>
        <p:nvSpPr>
          <p:cNvPr id="5" name="TextBox 4"/>
          <p:cNvSpPr txBox="1"/>
          <p:nvPr/>
        </p:nvSpPr>
        <p:spPr>
          <a:xfrm>
            <a:off x="8005156" y="2585258"/>
            <a:ext cx="184731" cy="369332"/>
          </a:xfrm>
          <a:prstGeom prst="rect">
            <a:avLst/>
          </a:prstGeom>
          <a:noFill/>
        </p:spPr>
        <p:txBody>
          <a:bodyPr wrap="none" rtlCol="0">
            <a:spAutoFit/>
          </a:bodyPr>
          <a:lstStyle/>
          <a:p>
            <a:endParaRPr lang="en-US" dirty="0"/>
          </a:p>
        </p:txBody>
      </p:sp>
      <p:sp>
        <p:nvSpPr>
          <p:cNvPr id="7" name="TextBox 6"/>
          <p:cNvSpPr txBox="1"/>
          <p:nvPr/>
        </p:nvSpPr>
        <p:spPr>
          <a:xfrm>
            <a:off x="1839882" y="1109750"/>
            <a:ext cx="1296785" cy="369332"/>
          </a:xfrm>
          <a:prstGeom prst="rect">
            <a:avLst/>
          </a:prstGeom>
          <a:noFill/>
        </p:spPr>
        <p:txBody>
          <a:bodyPr wrap="square" rtlCol="0">
            <a:spAutoFit/>
          </a:bodyPr>
          <a:lstStyle/>
          <a:p>
            <a:r>
              <a:rPr lang="en-US" dirty="0" smtClean="0"/>
              <a:t>Spring 2022</a:t>
            </a:r>
            <a:endParaRPr lang="en-US" dirty="0"/>
          </a:p>
        </p:txBody>
      </p:sp>
      <p:pic>
        <p:nvPicPr>
          <p:cNvPr id="2" name="Picture 1"/>
          <p:cNvPicPr>
            <a:picLocks noChangeAspect="1"/>
          </p:cNvPicPr>
          <p:nvPr/>
        </p:nvPicPr>
        <p:blipFill>
          <a:blip r:embed="rId3"/>
          <a:stretch>
            <a:fillRect/>
          </a:stretch>
        </p:blipFill>
        <p:spPr>
          <a:xfrm>
            <a:off x="1308074" y="1913831"/>
            <a:ext cx="4543425" cy="2695575"/>
          </a:xfrm>
          <a:prstGeom prst="rect">
            <a:avLst/>
          </a:prstGeom>
        </p:spPr>
      </p:pic>
      <p:pic>
        <p:nvPicPr>
          <p:cNvPr id="9" name="Picture 8"/>
          <p:cNvPicPr>
            <a:picLocks noChangeAspect="1"/>
          </p:cNvPicPr>
          <p:nvPr/>
        </p:nvPicPr>
        <p:blipFill>
          <a:blip r:embed="rId4"/>
          <a:stretch>
            <a:fillRect/>
          </a:stretch>
        </p:blipFill>
        <p:spPr>
          <a:xfrm>
            <a:off x="6731317" y="1913831"/>
            <a:ext cx="4581525" cy="2705100"/>
          </a:xfrm>
          <a:prstGeom prst="rect">
            <a:avLst/>
          </a:prstGeom>
        </p:spPr>
      </p:pic>
    </p:spTree>
    <p:extLst>
      <p:ext uri="{BB962C8B-B14F-4D97-AF65-F5344CB8AC3E}">
        <p14:creationId xmlns:p14="http://schemas.microsoft.com/office/powerpoint/2010/main" val="632803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15</a:t>
            </a:fld>
            <a:endParaRPr lang="en-US" sz="1600" b="1" dirty="0">
              <a:solidFill>
                <a:schemeClr val="bg1"/>
              </a:solidFill>
            </a:endParaRPr>
          </a:p>
        </p:txBody>
      </p:sp>
      <p:sp>
        <p:nvSpPr>
          <p:cNvPr id="3" name="TextBox 2"/>
          <p:cNvSpPr txBox="1"/>
          <p:nvPr/>
        </p:nvSpPr>
        <p:spPr>
          <a:xfrm>
            <a:off x="577428" y="1469967"/>
            <a:ext cx="3736877" cy="4985980"/>
          </a:xfrm>
          <a:prstGeom prst="rect">
            <a:avLst/>
          </a:prstGeom>
          <a:noFill/>
        </p:spPr>
        <p:txBody>
          <a:bodyPr wrap="square" rtlCol="0">
            <a:spAutoFit/>
          </a:bodyPr>
          <a:lstStyle/>
          <a:p>
            <a:pPr defTabSz="2438337">
              <a:defRPr sz="2000" spc="120">
                <a:solidFill>
                  <a:srgbClr val="225572"/>
                </a:solidFill>
                <a:latin typeface="Lato Regular"/>
                <a:ea typeface="Lato Regular"/>
                <a:cs typeface="Lato Regular"/>
                <a:sym typeface="Lato Regular"/>
              </a:defRPr>
            </a:pPr>
            <a:r>
              <a:rPr lang="en-US" sz="2000" dirty="0" smtClean="0">
                <a:latin typeface="Lato Medium"/>
                <a:ea typeface="Lato Medium"/>
                <a:cs typeface="Lato Medium"/>
                <a:sym typeface="Lato Medium"/>
              </a:rPr>
              <a:t>We are excited about the progress of our students this year, but are looking to adjust our strategies to increase student achievement. We are revising how our EA support schedule works, have purchased book boxes for all students for personalized interventions and plan to specifically track Indigenous students and students who start the year emerging.</a:t>
            </a:r>
            <a:endParaRPr lang="en-US" dirty="0">
              <a:latin typeface="Lato Medium"/>
              <a:ea typeface="Lato Medium"/>
              <a:cs typeface="Lato Medium"/>
              <a:sym typeface="Lato Medium"/>
            </a:endParaRPr>
          </a:p>
          <a:p>
            <a:endParaRPr lang="en-US" dirty="0"/>
          </a:p>
        </p:txBody>
      </p:sp>
      <p:sp>
        <p:nvSpPr>
          <p:cNvPr id="4" name="TextBox 3"/>
          <p:cNvSpPr txBox="1"/>
          <p:nvPr/>
        </p:nvSpPr>
        <p:spPr>
          <a:xfrm>
            <a:off x="4680604" y="1469967"/>
            <a:ext cx="3648209" cy="2800767"/>
          </a:xfrm>
          <a:prstGeom prst="rect">
            <a:avLst/>
          </a:prstGeom>
          <a:noFill/>
        </p:spPr>
        <p:txBody>
          <a:bodyPr wrap="square" rtlCol="0">
            <a:spAutoFit/>
          </a:bodyPr>
          <a:lstStyle/>
          <a:p>
            <a:pPr defTabSz="2438337">
              <a:defRPr sz="2000" spc="120">
                <a:solidFill>
                  <a:srgbClr val="225572"/>
                </a:solidFill>
                <a:latin typeface="Lato Regular"/>
                <a:ea typeface="Lato Regular"/>
                <a:cs typeface="Lato Regular"/>
                <a:sym typeface="Lato Regular"/>
              </a:defRPr>
            </a:pPr>
            <a:r>
              <a:rPr lang="en-US" sz="2000" dirty="0">
                <a:latin typeface="Lato Medium"/>
                <a:ea typeface="Lato Medium"/>
                <a:cs typeface="Lato Medium"/>
                <a:sym typeface="Lato Medium"/>
              </a:rPr>
              <a:t>All grades will work to improve reading skills </a:t>
            </a:r>
            <a:r>
              <a:rPr lang="en-US" sz="2000" dirty="0">
                <a:sym typeface="Lato Regular"/>
              </a:rPr>
              <a:t>such as letter/sound recognition, sight words, and decoding using </a:t>
            </a:r>
            <a:r>
              <a:rPr lang="en-US" sz="2000" dirty="0" smtClean="0">
                <a:sym typeface="Lato Regular"/>
              </a:rPr>
              <a:t>individual book boxes for targeted interventions. </a:t>
            </a:r>
            <a:endParaRPr lang="en-US" dirty="0">
              <a:latin typeface="Lato Medium"/>
              <a:ea typeface="Lato Medium"/>
              <a:cs typeface="Lato Medium"/>
              <a:sym typeface="Lato Medium"/>
            </a:endParaRPr>
          </a:p>
          <a:p>
            <a:endParaRPr lang="en-US" dirty="0">
              <a:latin typeface="Lato Medium"/>
              <a:ea typeface="Lato Medium"/>
              <a:cs typeface="Lato Medium"/>
              <a:sym typeface="Lato Medium"/>
            </a:endParaRPr>
          </a:p>
          <a:p>
            <a:endParaRPr lang="en-US" dirty="0"/>
          </a:p>
        </p:txBody>
      </p:sp>
      <p:sp>
        <p:nvSpPr>
          <p:cNvPr id="5" name="TextBox 4"/>
          <p:cNvSpPr txBox="1"/>
          <p:nvPr/>
        </p:nvSpPr>
        <p:spPr>
          <a:xfrm>
            <a:off x="8437419" y="1469967"/>
            <a:ext cx="2992582" cy="2523768"/>
          </a:xfrm>
          <a:prstGeom prst="rect">
            <a:avLst/>
          </a:prstGeom>
          <a:noFill/>
        </p:spPr>
        <p:txBody>
          <a:bodyPr wrap="square" rtlCol="0">
            <a:spAutoFit/>
          </a:bodyPr>
          <a:lstStyle/>
          <a:p>
            <a:pPr defTabSz="2438337">
              <a:defRPr sz="2000" spc="120">
                <a:solidFill>
                  <a:srgbClr val="225572"/>
                </a:solidFill>
                <a:latin typeface="Lato Regular"/>
                <a:ea typeface="Lato Regular"/>
                <a:cs typeface="Lato Regular"/>
                <a:sym typeface="Lato Regular"/>
              </a:defRPr>
            </a:pPr>
            <a:r>
              <a:rPr lang="en-US" sz="2000" dirty="0">
                <a:sym typeface="Lato Regular"/>
              </a:rPr>
              <a:t>To what extent will a </a:t>
            </a:r>
            <a:r>
              <a:rPr lang="en-US" sz="2000" dirty="0" smtClean="0">
                <a:sym typeface="Lato Regular"/>
              </a:rPr>
              <a:t>daily, individual </a:t>
            </a:r>
            <a:r>
              <a:rPr lang="en-US" sz="2000" dirty="0">
                <a:sym typeface="Lato Regular"/>
              </a:rPr>
              <a:t>focus on phonemic awareness skills (letter blends and sounds) </a:t>
            </a:r>
            <a:r>
              <a:rPr lang="en-US" sz="2000" dirty="0" smtClean="0">
                <a:sym typeface="Lato Regular"/>
              </a:rPr>
              <a:t>improve student achievement? </a:t>
            </a:r>
            <a:endParaRPr lang="en-US" dirty="0">
              <a:latin typeface="Lato Medium"/>
              <a:ea typeface="Lato Medium"/>
              <a:cs typeface="Lato Medium"/>
              <a:sym typeface="Lato Medium"/>
            </a:endParaRPr>
          </a:p>
          <a:p>
            <a:endParaRPr lang="en-US" dirty="0"/>
          </a:p>
        </p:txBody>
      </p:sp>
    </p:spTree>
    <p:extLst>
      <p:ext uri="{BB962C8B-B14F-4D97-AF65-F5344CB8AC3E}">
        <p14:creationId xmlns:p14="http://schemas.microsoft.com/office/powerpoint/2010/main" val="3361324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16</a:t>
            </a:fld>
            <a:endParaRPr lang="en-US" sz="1600" b="1" dirty="0">
              <a:solidFill>
                <a:schemeClr val="bg1"/>
              </a:solidFill>
            </a:endParaRPr>
          </a:p>
        </p:txBody>
      </p:sp>
      <p:sp>
        <p:nvSpPr>
          <p:cNvPr id="2" name="TextBox 1"/>
          <p:cNvSpPr txBox="1"/>
          <p:nvPr/>
        </p:nvSpPr>
        <p:spPr>
          <a:xfrm>
            <a:off x="2003368" y="3913783"/>
            <a:ext cx="1122218" cy="1892826"/>
          </a:xfrm>
          <a:prstGeom prst="rect">
            <a:avLst/>
          </a:prstGeom>
          <a:noFill/>
        </p:spPr>
        <p:txBody>
          <a:bodyPr wrap="square" rtlCol="0">
            <a:spAutoFit/>
          </a:bodyPr>
          <a:lstStyle/>
          <a:p>
            <a:r>
              <a:rPr lang="en-US" sz="1100" dirty="0" smtClean="0">
                <a:solidFill>
                  <a:schemeClr val="bg1"/>
                </a:solidFill>
              </a:rPr>
              <a:t>PM benchmark reading assessment fall, winter, spring. </a:t>
            </a:r>
          </a:p>
          <a:p>
            <a:r>
              <a:rPr lang="en-US" sz="1100" dirty="0">
                <a:solidFill>
                  <a:schemeClr val="bg1"/>
                </a:solidFill>
              </a:rPr>
              <a:t>r</a:t>
            </a:r>
            <a:r>
              <a:rPr lang="en-US" sz="1100" dirty="0" smtClean="0">
                <a:solidFill>
                  <a:schemeClr val="bg1"/>
                </a:solidFill>
              </a:rPr>
              <a:t>eport card data</a:t>
            </a:r>
          </a:p>
          <a:p>
            <a:r>
              <a:rPr lang="en-US" sz="1100" dirty="0">
                <a:solidFill>
                  <a:schemeClr val="bg1"/>
                </a:solidFill>
              </a:rPr>
              <a:t>R</a:t>
            </a:r>
            <a:r>
              <a:rPr lang="en-US" sz="1100" dirty="0" smtClean="0">
                <a:solidFill>
                  <a:schemeClr val="bg1"/>
                </a:solidFill>
              </a:rPr>
              <a:t>eview of data at each monthly staff meeting </a:t>
            </a:r>
          </a:p>
          <a:p>
            <a:endParaRPr lang="en-US" sz="1100" dirty="0">
              <a:solidFill>
                <a:schemeClr val="bg1"/>
              </a:solidFill>
            </a:endParaRPr>
          </a:p>
          <a:p>
            <a:endParaRPr lang="en-US" dirty="0"/>
          </a:p>
        </p:txBody>
      </p:sp>
      <p:sp>
        <p:nvSpPr>
          <p:cNvPr id="4" name="TextBox 3"/>
          <p:cNvSpPr txBox="1"/>
          <p:nvPr/>
        </p:nvSpPr>
        <p:spPr>
          <a:xfrm>
            <a:off x="3890357" y="3998422"/>
            <a:ext cx="1055716" cy="1569660"/>
          </a:xfrm>
          <a:prstGeom prst="rect">
            <a:avLst/>
          </a:prstGeom>
          <a:noFill/>
        </p:spPr>
        <p:txBody>
          <a:bodyPr wrap="square" rtlCol="0">
            <a:spAutoFit/>
          </a:bodyPr>
          <a:lstStyle/>
          <a:p>
            <a:r>
              <a:rPr lang="en-US" sz="1200" dirty="0">
                <a:solidFill>
                  <a:schemeClr val="bg1"/>
                </a:solidFill>
              </a:rPr>
              <a:t>10 % growth </a:t>
            </a:r>
            <a:r>
              <a:rPr lang="en-US" sz="1200" dirty="0" smtClean="0">
                <a:solidFill>
                  <a:schemeClr val="bg1"/>
                </a:solidFill>
              </a:rPr>
              <a:t>in students meeting expectations on PM benchmark reading assessment.</a:t>
            </a:r>
            <a:endParaRPr lang="en-US" sz="1200" dirty="0"/>
          </a:p>
        </p:txBody>
      </p:sp>
      <p:sp>
        <p:nvSpPr>
          <p:cNvPr id="5" name="TextBox 4"/>
          <p:cNvSpPr txBox="1"/>
          <p:nvPr/>
        </p:nvSpPr>
        <p:spPr>
          <a:xfrm>
            <a:off x="5471159" y="3652173"/>
            <a:ext cx="1230283" cy="1785104"/>
          </a:xfrm>
          <a:prstGeom prst="rect">
            <a:avLst/>
          </a:prstGeom>
          <a:noFill/>
        </p:spPr>
        <p:txBody>
          <a:bodyPr wrap="square" rtlCol="0">
            <a:spAutoFit/>
          </a:bodyPr>
          <a:lstStyle/>
          <a:p>
            <a:r>
              <a:rPr lang="en-US" sz="1100" dirty="0">
                <a:solidFill>
                  <a:schemeClr val="bg1"/>
                </a:solidFill>
              </a:rPr>
              <a:t>Review </a:t>
            </a:r>
            <a:r>
              <a:rPr lang="en-US" sz="1100" dirty="0" smtClean="0">
                <a:solidFill>
                  <a:schemeClr val="bg1"/>
                </a:solidFill>
              </a:rPr>
              <a:t>data October 2022</a:t>
            </a:r>
            <a:r>
              <a:rPr lang="en-US" sz="1100" dirty="0">
                <a:solidFill>
                  <a:schemeClr val="bg1"/>
                </a:solidFill>
              </a:rPr>
              <a:t>, </a:t>
            </a:r>
            <a:r>
              <a:rPr lang="en-US" sz="1100" dirty="0" smtClean="0">
                <a:solidFill>
                  <a:schemeClr val="bg1"/>
                </a:solidFill>
              </a:rPr>
              <a:t>February and May 2023</a:t>
            </a:r>
          </a:p>
          <a:p>
            <a:r>
              <a:rPr lang="en-US" sz="1100" dirty="0" smtClean="0">
                <a:solidFill>
                  <a:schemeClr val="bg1"/>
                </a:solidFill>
              </a:rPr>
              <a:t>Interventions for emerging learners reviewed monthly at staff meetings and school based team.</a:t>
            </a:r>
          </a:p>
        </p:txBody>
      </p:sp>
      <p:sp>
        <p:nvSpPr>
          <p:cNvPr id="7" name="TextBox 6"/>
          <p:cNvSpPr txBox="1"/>
          <p:nvPr/>
        </p:nvSpPr>
        <p:spPr>
          <a:xfrm>
            <a:off x="7275020" y="3913783"/>
            <a:ext cx="1270462" cy="1277273"/>
          </a:xfrm>
          <a:prstGeom prst="rect">
            <a:avLst/>
          </a:prstGeom>
          <a:noFill/>
        </p:spPr>
        <p:txBody>
          <a:bodyPr wrap="square" rtlCol="0">
            <a:spAutoFit/>
          </a:bodyPr>
          <a:lstStyle/>
          <a:p>
            <a:r>
              <a:rPr lang="en-US" sz="1100" b="1" dirty="0" err="1" smtClean="0">
                <a:solidFill>
                  <a:schemeClr val="bg1"/>
                </a:solidFill>
              </a:rPr>
              <a:t>Heggerty</a:t>
            </a:r>
            <a:r>
              <a:rPr lang="en-US" sz="1100" b="1" dirty="0" smtClean="0">
                <a:solidFill>
                  <a:schemeClr val="bg1"/>
                </a:solidFill>
              </a:rPr>
              <a:t> Literacy Program,</a:t>
            </a:r>
          </a:p>
          <a:p>
            <a:r>
              <a:rPr lang="en-US" sz="1100" b="1" dirty="0" smtClean="0">
                <a:solidFill>
                  <a:schemeClr val="bg1"/>
                </a:solidFill>
              </a:rPr>
              <a:t>Science of Reading course, </a:t>
            </a:r>
          </a:p>
          <a:p>
            <a:r>
              <a:rPr lang="en-US" sz="1100" b="1" dirty="0" smtClean="0">
                <a:solidFill>
                  <a:schemeClr val="bg1"/>
                </a:solidFill>
              </a:rPr>
              <a:t>Shifting the balance book for all staff</a:t>
            </a:r>
            <a:endParaRPr lang="en-US" sz="1100" dirty="0">
              <a:solidFill>
                <a:schemeClr val="bg1"/>
              </a:solidFill>
            </a:endParaRPr>
          </a:p>
        </p:txBody>
      </p:sp>
      <p:sp>
        <p:nvSpPr>
          <p:cNvPr id="8" name="TextBox 7"/>
          <p:cNvSpPr txBox="1"/>
          <p:nvPr/>
        </p:nvSpPr>
        <p:spPr>
          <a:xfrm>
            <a:off x="9110747" y="3998421"/>
            <a:ext cx="1172095" cy="938719"/>
          </a:xfrm>
          <a:prstGeom prst="rect">
            <a:avLst/>
          </a:prstGeom>
          <a:noFill/>
        </p:spPr>
        <p:txBody>
          <a:bodyPr wrap="square" rtlCol="0">
            <a:spAutoFit/>
          </a:bodyPr>
          <a:lstStyle/>
          <a:p>
            <a:r>
              <a:rPr lang="en-US" sz="1100" b="1" dirty="0">
                <a:solidFill>
                  <a:schemeClr val="bg1"/>
                </a:solidFill>
              </a:rPr>
              <a:t>Instructional rounds. </a:t>
            </a:r>
          </a:p>
          <a:p>
            <a:r>
              <a:rPr lang="en-US" sz="1100" b="1" dirty="0" smtClean="0">
                <a:solidFill>
                  <a:schemeClr val="bg1"/>
                </a:solidFill>
              </a:rPr>
              <a:t>Collaboration </a:t>
            </a:r>
            <a:r>
              <a:rPr lang="en-US" sz="1100" b="1" dirty="0">
                <a:solidFill>
                  <a:schemeClr val="bg1"/>
                </a:solidFill>
              </a:rPr>
              <a:t>blocks in like grade groups, </a:t>
            </a:r>
            <a:endParaRPr lang="en-US" dirty="0"/>
          </a:p>
        </p:txBody>
      </p:sp>
    </p:spTree>
    <p:extLst>
      <p:ext uri="{BB962C8B-B14F-4D97-AF65-F5344CB8AC3E}">
        <p14:creationId xmlns:p14="http://schemas.microsoft.com/office/powerpoint/2010/main" val="1088567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17</a:t>
            </a:fld>
            <a:endParaRPr lang="en-US" sz="1600" b="1" dirty="0">
              <a:solidFill>
                <a:schemeClr val="bg1"/>
              </a:solidFill>
            </a:endParaRPr>
          </a:p>
        </p:txBody>
      </p:sp>
      <p:sp>
        <p:nvSpPr>
          <p:cNvPr id="4" name="TextBox 3"/>
          <p:cNvSpPr txBox="1"/>
          <p:nvPr/>
        </p:nvSpPr>
        <p:spPr>
          <a:xfrm>
            <a:off x="3732415" y="2087210"/>
            <a:ext cx="3973332" cy="369332"/>
          </a:xfrm>
          <a:prstGeom prst="rect">
            <a:avLst/>
          </a:prstGeom>
          <a:noFill/>
        </p:spPr>
        <p:txBody>
          <a:bodyPr wrap="none" rtlCol="0">
            <a:spAutoFit/>
          </a:bodyPr>
          <a:lstStyle/>
          <a:p>
            <a:r>
              <a:rPr lang="en-US" dirty="0" smtClean="0"/>
              <a:t>3. Excellence in Teaching and Leadership</a:t>
            </a:r>
            <a:endParaRPr lang="en-US" dirty="0"/>
          </a:p>
        </p:txBody>
      </p:sp>
      <p:sp>
        <p:nvSpPr>
          <p:cNvPr id="6" name="TextBox 5"/>
          <p:cNvSpPr txBox="1"/>
          <p:nvPr/>
        </p:nvSpPr>
        <p:spPr>
          <a:xfrm>
            <a:off x="306195" y="3520708"/>
            <a:ext cx="6841067" cy="707886"/>
          </a:xfrm>
          <a:prstGeom prst="rect">
            <a:avLst/>
          </a:prstGeom>
          <a:noFill/>
        </p:spPr>
        <p:txBody>
          <a:bodyPr wrap="square" rtlCol="0">
            <a:spAutoFit/>
          </a:bodyPr>
          <a:lstStyle/>
          <a:p>
            <a:pPr defTabSz="2438337">
              <a:defRPr sz="2000" spc="120">
                <a:solidFill>
                  <a:srgbClr val="225572"/>
                </a:solidFill>
                <a:latin typeface="Lato Regular"/>
                <a:ea typeface="Lato Regular"/>
                <a:cs typeface="Lato Regular"/>
                <a:sym typeface="Lato Regular"/>
              </a:defRPr>
            </a:pPr>
            <a:r>
              <a:rPr lang="en-US" sz="2000" spc="180" dirty="0" smtClean="0">
                <a:latin typeface="Lato Black"/>
                <a:ea typeface="Lato Black"/>
                <a:cs typeface="Lato Black"/>
                <a:sym typeface="Lato Black"/>
              </a:rPr>
              <a:t>Increase opportunities for meaningful professional collaboration for all teachers.</a:t>
            </a:r>
            <a:endParaRPr lang="en-US" dirty="0"/>
          </a:p>
        </p:txBody>
      </p:sp>
      <p:pic>
        <p:nvPicPr>
          <p:cNvPr id="7" name="CBEEN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17883" y="155359"/>
            <a:ext cx="3451773" cy="46023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rot lat="0" lon="0" rev="5400000"/>
            </a:camera>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43388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18</a:t>
            </a:fld>
            <a:endParaRPr lang="en-US" sz="1600" b="1" dirty="0">
              <a:solidFill>
                <a:schemeClr val="bg1"/>
              </a:solidFill>
            </a:endParaRPr>
          </a:p>
        </p:txBody>
      </p:sp>
      <p:sp>
        <p:nvSpPr>
          <p:cNvPr id="3" name="TextBox 2"/>
          <p:cNvSpPr txBox="1"/>
          <p:nvPr/>
        </p:nvSpPr>
        <p:spPr>
          <a:xfrm>
            <a:off x="577428" y="1469967"/>
            <a:ext cx="3736877" cy="2831544"/>
          </a:xfrm>
          <a:prstGeom prst="rect">
            <a:avLst/>
          </a:prstGeom>
          <a:noFill/>
        </p:spPr>
        <p:txBody>
          <a:bodyPr wrap="square" rtlCol="0">
            <a:spAutoFit/>
          </a:bodyPr>
          <a:lstStyle/>
          <a:p>
            <a:pPr defTabSz="2438337">
              <a:defRPr sz="2000" spc="120">
                <a:solidFill>
                  <a:srgbClr val="225572"/>
                </a:solidFill>
                <a:latin typeface="Lato Regular"/>
                <a:ea typeface="Lato Regular"/>
                <a:cs typeface="Lato Regular"/>
                <a:sym typeface="Lato Regular"/>
              </a:defRPr>
            </a:pPr>
            <a:r>
              <a:rPr lang="en-US" sz="2000" dirty="0" smtClean="0">
                <a:latin typeface="Lato Medium"/>
                <a:ea typeface="Lato Medium"/>
                <a:cs typeface="Lato Medium"/>
                <a:sym typeface="Lato Medium"/>
              </a:rPr>
              <a:t>The last two years has reduced our ability to collaborate meaningfully with COVID restrictions. It’s time to refresh our understanding of what quality collaboration means. </a:t>
            </a:r>
            <a:endParaRPr lang="en-US" dirty="0">
              <a:latin typeface="Lato Medium"/>
              <a:ea typeface="Lato Medium"/>
              <a:cs typeface="Lato Medium"/>
              <a:sym typeface="Lato Medium"/>
            </a:endParaRPr>
          </a:p>
          <a:p>
            <a:endParaRPr lang="en-US" dirty="0"/>
          </a:p>
        </p:txBody>
      </p:sp>
      <p:sp>
        <p:nvSpPr>
          <p:cNvPr id="4" name="TextBox 3"/>
          <p:cNvSpPr txBox="1"/>
          <p:nvPr/>
        </p:nvSpPr>
        <p:spPr>
          <a:xfrm>
            <a:off x="4680604" y="1469967"/>
            <a:ext cx="3648209" cy="3724096"/>
          </a:xfrm>
          <a:prstGeom prst="rect">
            <a:avLst/>
          </a:prstGeom>
          <a:noFill/>
        </p:spPr>
        <p:txBody>
          <a:bodyPr wrap="square" rtlCol="0">
            <a:spAutoFit/>
          </a:bodyPr>
          <a:lstStyle/>
          <a:p>
            <a:pPr defTabSz="2438337">
              <a:defRPr sz="2000" spc="120">
                <a:solidFill>
                  <a:srgbClr val="225572"/>
                </a:solidFill>
                <a:latin typeface="Lato Regular"/>
                <a:ea typeface="Lato Regular"/>
                <a:cs typeface="Lato Regular"/>
                <a:sym typeface="Lato Regular"/>
              </a:defRPr>
            </a:pPr>
            <a:r>
              <a:rPr lang="en-US" sz="2000" dirty="0" smtClean="0">
                <a:latin typeface="Lato Medium"/>
                <a:ea typeface="Lato Medium"/>
                <a:cs typeface="Lato Medium"/>
                <a:sym typeface="Lato Medium"/>
              </a:rPr>
              <a:t>Teachers will plan for monthly, scheduled opportunities through collaboration time and instructional rounds to observe, ask curious questions and share strategies and interventions for student learning. </a:t>
            </a:r>
            <a:endParaRPr lang="en-US" dirty="0">
              <a:latin typeface="Lato Medium"/>
              <a:ea typeface="Lato Medium"/>
              <a:cs typeface="Lato Medium"/>
              <a:sym typeface="Lato Medium"/>
            </a:endParaRPr>
          </a:p>
          <a:p>
            <a:endParaRPr lang="en-US" dirty="0">
              <a:latin typeface="Lato Medium"/>
              <a:ea typeface="Lato Medium"/>
              <a:cs typeface="Lato Medium"/>
              <a:sym typeface="Lato Medium"/>
            </a:endParaRPr>
          </a:p>
          <a:p>
            <a:endParaRPr lang="en-US" dirty="0"/>
          </a:p>
        </p:txBody>
      </p:sp>
      <p:sp>
        <p:nvSpPr>
          <p:cNvPr id="5" name="TextBox 4"/>
          <p:cNvSpPr txBox="1"/>
          <p:nvPr/>
        </p:nvSpPr>
        <p:spPr>
          <a:xfrm>
            <a:off x="8437419" y="1469967"/>
            <a:ext cx="2992582" cy="2523768"/>
          </a:xfrm>
          <a:prstGeom prst="rect">
            <a:avLst/>
          </a:prstGeom>
          <a:noFill/>
        </p:spPr>
        <p:txBody>
          <a:bodyPr wrap="square" rtlCol="0">
            <a:spAutoFit/>
          </a:bodyPr>
          <a:lstStyle/>
          <a:p>
            <a:pPr defTabSz="2438337">
              <a:defRPr sz="2000" spc="120">
                <a:solidFill>
                  <a:srgbClr val="225572"/>
                </a:solidFill>
                <a:latin typeface="Lato Regular"/>
                <a:ea typeface="Lato Regular"/>
                <a:cs typeface="Lato Regular"/>
                <a:sym typeface="Lato Regular"/>
              </a:defRPr>
            </a:pPr>
            <a:r>
              <a:rPr lang="en-US" sz="2000" dirty="0" smtClean="0">
                <a:sym typeface="Lato Regular"/>
              </a:rPr>
              <a:t>If staff participate in monthly instructional rounds will they report increased confidence in literacy and numeracy instruction? </a:t>
            </a:r>
            <a:endParaRPr lang="en-US" dirty="0">
              <a:latin typeface="Lato Medium"/>
              <a:ea typeface="Lato Medium"/>
              <a:cs typeface="Lato Medium"/>
              <a:sym typeface="Lato Medium"/>
            </a:endParaRPr>
          </a:p>
          <a:p>
            <a:endParaRPr lang="en-US" dirty="0"/>
          </a:p>
        </p:txBody>
      </p:sp>
    </p:spTree>
    <p:extLst>
      <p:ext uri="{BB962C8B-B14F-4D97-AF65-F5344CB8AC3E}">
        <p14:creationId xmlns:p14="http://schemas.microsoft.com/office/powerpoint/2010/main" val="77370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19</a:t>
            </a:fld>
            <a:endParaRPr lang="en-US" sz="1600" b="1" dirty="0">
              <a:solidFill>
                <a:schemeClr val="bg1"/>
              </a:solidFill>
            </a:endParaRPr>
          </a:p>
        </p:txBody>
      </p:sp>
      <p:sp>
        <p:nvSpPr>
          <p:cNvPr id="2" name="TextBox 1"/>
          <p:cNvSpPr txBox="1"/>
          <p:nvPr/>
        </p:nvSpPr>
        <p:spPr>
          <a:xfrm>
            <a:off x="1929938" y="3956857"/>
            <a:ext cx="1363287" cy="1992853"/>
          </a:xfrm>
          <a:prstGeom prst="rect">
            <a:avLst/>
          </a:prstGeom>
          <a:noFill/>
        </p:spPr>
        <p:txBody>
          <a:bodyPr wrap="square" rtlCol="0">
            <a:spAutoFit/>
          </a:bodyPr>
          <a:lstStyle/>
          <a:p>
            <a:r>
              <a:rPr lang="en-US" sz="1050" dirty="0" smtClean="0">
                <a:solidFill>
                  <a:schemeClr val="bg1"/>
                </a:solidFill>
              </a:rPr>
              <a:t>Fall and Spring staff survey/self reflection on practice and strategies for teaching numeracy/literacy </a:t>
            </a:r>
            <a:endParaRPr lang="en-US" sz="1050" dirty="0">
              <a:solidFill>
                <a:schemeClr val="bg1"/>
              </a:solidFill>
            </a:endParaRPr>
          </a:p>
          <a:p>
            <a:r>
              <a:rPr lang="en-US" sz="1050" dirty="0" smtClean="0">
                <a:solidFill>
                  <a:schemeClr val="bg1"/>
                </a:solidFill>
              </a:rPr>
              <a:t>Monthly staff meeting sharing learning from instructional </a:t>
            </a:r>
            <a:r>
              <a:rPr lang="en-US" sz="1100" dirty="0" smtClean="0">
                <a:solidFill>
                  <a:schemeClr val="bg1"/>
                </a:solidFill>
              </a:rPr>
              <a:t>rounds</a:t>
            </a:r>
            <a:endParaRPr lang="en-US" sz="1100" dirty="0">
              <a:solidFill>
                <a:schemeClr val="bg1"/>
              </a:solidFill>
            </a:endParaRPr>
          </a:p>
          <a:p>
            <a:endParaRPr lang="en-US" dirty="0"/>
          </a:p>
        </p:txBody>
      </p:sp>
      <p:sp>
        <p:nvSpPr>
          <p:cNvPr id="4" name="TextBox 3"/>
          <p:cNvSpPr txBox="1"/>
          <p:nvPr/>
        </p:nvSpPr>
        <p:spPr>
          <a:xfrm>
            <a:off x="3674225" y="3956857"/>
            <a:ext cx="1248294" cy="1277273"/>
          </a:xfrm>
          <a:prstGeom prst="rect">
            <a:avLst/>
          </a:prstGeom>
          <a:noFill/>
        </p:spPr>
        <p:txBody>
          <a:bodyPr wrap="square" rtlCol="0">
            <a:spAutoFit/>
          </a:bodyPr>
          <a:lstStyle/>
          <a:p>
            <a:r>
              <a:rPr lang="en-US" sz="1100" dirty="0" smtClean="0">
                <a:solidFill>
                  <a:schemeClr val="bg1"/>
                </a:solidFill>
              </a:rPr>
              <a:t>80% of staff indicate growth in practice and strategies due to collaboration and observation of peers</a:t>
            </a:r>
            <a:endParaRPr lang="en-US" sz="1100" dirty="0"/>
          </a:p>
        </p:txBody>
      </p:sp>
      <p:sp>
        <p:nvSpPr>
          <p:cNvPr id="5" name="TextBox 4"/>
          <p:cNvSpPr txBox="1"/>
          <p:nvPr/>
        </p:nvSpPr>
        <p:spPr>
          <a:xfrm>
            <a:off x="5404657" y="3913782"/>
            <a:ext cx="1230283" cy="1600438"/>
          </a:xfrm>
          <a:prstGeom prst="rect">
            <a:avLst/>
          </a:prstGeom>
          <a:noFill/>
        </p:spPr>
        <p:txBody>
          <a:bodyPr wrap="square" rtlCol="0">
            <a:spAutoFit/>
          </a:bodyPr>
          <a:lstStyle/>
          <a:p>
            <a:r>
              <a:rPr lang="en-US" sz="1400" dirty="0" smtClean="0">
                <a:solidFill>
                  <a:schemeClr val="bg1"/>
                </a:solidFill>
              </a:rPr>
              <a:t>Fall and spring surveys</a:t>
            </a:r>
          </a:p>
          <a:p>
            <a:r>
              <a:rPr lang="en-US" sz="1400" dirty="0" smtClean="0">
                <a:solidFill>
                  <a:schemeClr val="bg1"/>
                </a:solidFill>
              </a:rPr>
              <a:t>Monthly staff meeting reflection and celebration time</a:t>
            </a:r>
          </a:p>
        </p:txBody>
      </p:sp>
      <p:sp>
        <p:nvSpPr>
          <p:cNvPr id="7" name="TextBox 6"/>
          <p:cNvSpPr txBox="1"/>
          <p:nvPr/>
        </p:nvSpPr>
        <p:spPr>
          <a:xfrm>
            <a:off x="7275020" y="3913783"/>
            <a:ext cx="1270462" cy="1815882"/>
          </a:xfrm>
          <a:prstGeom prst="rect">
            <a:avLst/>
          </a:prstGeom>
          <a:noFill/>
        </p:spPr>
        <p:txBody>
          <a:bodyPr wrap="square" rtlCol="0">
            <a:spAutoFit/>
          </a:bodyPr>
          <a:lstStyle/>
          <a:p>
            <a:r>
              <a:rPr lang="en-US" sz="1400" b="1" dirty="0" smtClean="0">
                <a:solidFill>
                  <a:schemeClr val="bg1"/>
                </a:solidFill>
              </a:rPr>
              <a:t>“Instructional rounds in education” book for framework for norms, questions, observations</a:t>
            </a:r>
            <a:endParaRPr lang="en-US" sz="1400" dirty="0">
              <a:solidFill>
                <a:schemeClr val="bg1"/>
              </a:solidFill>
            </a:endParaRPr>
          </a:p>
        </p:txBody>
      </p:sp>
      <p:sp>
        <p:nvSpPr>
          <p:cNvPr id="8" name="TextBox 7"/>
          <p:cNvSpPr txBox="1"/>
          <p:nvPr/>
        </p:nvSpPr>
        <p:spPr>
          <a:xfrm>
            <a:off x="9060871" y="3983787"/>
            <a:ext cx="1172095" cy="1384995"/>
          </a:xfrm>
          <a:prstGeom prst="rect">
            <a:avLst/>
          </a:prstGeom>
          <a:noFill/>
        </p:spPr>
        <p:txBody>
          <a:bodyPr wrap="square" rtlCol="0">
            <a:spAutoFit/>
          </a:bodyPr>
          <a:lstStyle/>
          <a:p>
            <a:r>
              <a:rPr lang="en-US" sz="1400" b="1" dirty="0">
                <a:solidFill>
                  <a:schemeClr val="bg1"/>
                </a:solidFill>
              </a:rPr>
              <a:t>Instructional rounds</a:t>
            </a:r>
          </a:p>
          <a:p>
            <a:r>
              <a:rPr lang="en-US" sz="1400" b="1" dirty="0" smtClean="0">
                <a:solidFill>
                  <a:schemeClr val="bg1"/>
                </a:solidFill>
              </a:rPr>
              <a:t>Collaboration </a:t>
            </a:r>
            <a:r>
              <a:rPr lang="en-US" sz="1400" b="1" dirty="0">
                <a:solidFill>
                  <a:schemeClr val="bg1"/>
                </a:solidFill>
              </a:rPr>
              <a:t>blocks in like grade groups</a:t>
            </a:r>
            <a:r>
              <a:rPr lang="en-US" sz="1100" b="1" dirty="0">
                <a:solidFill>
                  <a:schemeClr val="bg1"/>
                </a:solidFill>
              </a:rPr>
              <a:t>, </a:t>
            </a:r>
            <a:endParaRPr lang="en-US" dirty="0"/>
          </a:p>
        </p:txBody>
      </p:sp>
    </p:spTree>
    <p:extLst>
      <p:ext uri="{BB962C8B-B14F-4D97-AF65-F5344CB8AC3E}">
        <p14:creationId xmlns:p14="http://schemas.microsoft.com/office/powerpoint/2010/main" val="42003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06341-4448-4503-B29F-1016E0D654C0}"/>
              </a:ext>
            </a:extLst>
          </p:cNvPr>
          <p:cNvSpPr txBox="1"/>
          <p:nvPr/>
        </p:nvSpPr>
        <p:spPr>
          <a:xfrm>
            <a:off x="570712" y="1557017"/>
            <a:ext cx="7138476" cy="4801314"/>
          </a:xfrm>
          <a:prstGeom prst="rect">
            <a:avLst/>
          </a:prstGeom>
          <a:noFill/>
        </p:spPr>
        <p:txBody>
          <a:bodyPr wrap="square" rtlCol="0">
            <a:spAutoFit/>
          </a:bodyPr>
          <a:lstStyle/>
          <a:p>
            <a:r>
              <a:rPr lang="en-US" dirty="0">
                <a:solidFill>
                  <a:schemeClr val="bg1"/>
                </a:solidFill>
              </a:rPr>
              <a:t>Marysville Elementary School is a K – 3 school with a deep commitment to outdoor, space-based learning, First Peoples Principles of Learning and collaboration. </a:t>
            </a:r>
          </a:p>
          <a:p>
            <a:endParaRPr lang="en-US" dirty="0">
              <a:solidFill>
                <a:schemeClr val="bg1"/>
              </a:solidFill>
            </a:endParaRPr>
          </a:p>
          <a:p>
            <a:r>
              <a:rPr lang="en-US" dirty="0">
                <a:solidFill>
                  <a:schemeClr val="bg1"/>
                </a:solidFill>
              </a:rPr>
              <a:t>Our staff are passionate about nature and </a:t>
            </a:r>
            <a:r>
              <a:rPr lang="en-US" dirty="0" smtClean="0">
                <a:solidFill>
                  <a:schemeClr val="bg1"/>
                </a:solidFill>
              </a:rPr>
              <a:t>student-centered, place-based </a:t>
            </a:r>
            <a:r>
              <a:rPr lang="en-US" dirty="0">
                <a:solidFill>
                  <a:schemeClr val="bg1"/>
                </a:solidFill>
              </a:rPr>
              <a:t>teaching and learning. </a:t>
            </a:r>
          </a:p>
          <a:p>
            <a:endParaRPr lang="en-US" dirty="0">
              <a:solidFill>
                <a:schemeClr val="bg1"/>
              </a:solidFill>
            </a:endParaRPr>
          </a:p>
          <a:p>
            <a:r>
              <a:rPr lang="en-US" dirty="0">
                <a:solidFill>
                  <a:schemeClr val="bg1"/>
                </a:solidFill>
              </a:rPr>
              <a:t>Our students are delightful and engaged with their learning and with the adults in the school. We are focused on identity and belonging to increase attachment, self-regulations skills and confidence with learning.</a:t>
            </a:r>
          </a:p>
          <a:p>
            <a:endParaRPr lang="en-US" dirty="0">
              <a:solidFill>
                <a:schemeClr val="bg1"/>
              </a:solidFill>
            </a:endParaRPr>
          </a:p>
          <a:p>
            <a:r>
              <a:rPr lang="en-US" dirty="0">
                <a:solidFill>
                  <a:schemeClr val="bg1"/>
                </a:solidFill>
              </a:rPr>
              <a:t>Our parents are supportive and while diverse in their lifestyles and view, they all have a voice at our school. We have been so happy to be able to open our doors and connect with parents face to face recently!</a:t>
            </a:r>
          </a:p>
          <a:p>
            <a:endParaRPr lang="en-US" dirty="0">
              <a:solidFill>
                <a:schemeClr val="bg1"/>
              </a:solidFill>
            </a:endParaRPr>
          </a:p>
          <a:p>
            <a:pPr defTabSz="1733930" hangingPunct="0"/>
            <a:r>
              <a:rPr lang="en-US" dirty="0">
                <a:solidFill>
                  <a:schemeClr val="bg1"/>
                </a:solidFill>
              </a:rPr>
              <a:t>Our community is growing with a new neighborhood being built and housing sales on the rise. We welcome everyone!</a:t>
            </a:r>
            <a:endParaRPr lang="en-US" dirty="0">
              <a:solidFill>
                <a:schemeClr val="bg1"/>
              </a:solidFill>
              <a:sym typeface="Helvetica Neue"/>
            </a:endParaRPr>
          </a:p>
        </p:txBody>
      </p:sp>
      <p:sp>
        <p:nvSpPr>
          <p:cNvPr id="5" name="Slide Number Placeholder 1">
            <a:extLst>
              <a:ext uri="{FF2B5EF4-FFF2-40B4-BE49-F238E27FC236}">
                <a16:creationId xmlns:a16="http://schemas.microsoft.com/office/drawing/2014/main" id="{F11F7181-62C3-4C35-8325-87F5FC7075F2}"/>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a:t>
            </a:fld>
            <a:endParaRPr lang="en-US" sz="1600" b="1" dirty="0">
              <a:solidFill>
                <a:schemeClr val="bg1"/>
              </a:solidFill>
            </a:endParaRPr>
          </a:p>
        </p:txBody>
      </p:sp>
      <p:pic>
        <p:nvPicPr>
          <p:cNvPr id="6" name="thisisengineering-raeng-TXxiFuQLBKQ-unspla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600422" y="103439"/>
            <a:ext cx="4608593" cy="43910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8064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CDD2C62-6581-47A3-BE8E-B532CBEF6B14}"/>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3</a:t>
            </a:fld>
            <a:endParaRPr lang="en-US" sz="1600" b="1" dirty="0">
              <a:solidFill>
                <a:schemeClr val="bg1"/>
              </a:solidFill>
            </a:endParaRPr>
          </a:p>
        </p:txBody>
      </p:sp>
      <p:sp>
        <p:nvSpPr>
          <p:cNvPr id="2" name="TextBox 1"/>
          <p:cNvSpPr txBox="1"/>
          <p:nvPr/>
        </p:nvSpPr>
        <p:spPr>
          <a:xfrm>
            <a:off x="989214" y="3325091"/>
            <a:ext cx="2906693" cy="2092881"/>
          </a:xfrm>
          <a:prstGeom prst="rect">
            <a:avLst/>
          </a:prstGeom>
          <a:noFill/>
        </p:spPr>
        <p:txBody>
          <a:bodyPr wrap="none" rtlCol="0">
            <a:spAutoFit/>
          </a:bodyPr>
          <a:lstStyle/>
          <a:p>
            <a:r>
              <a:rPr lang="en-US" sz="1400" dirty="0" smtClean="0"/>
              <a:t>8 classroom teachers</a:t>
            </a:r>
          </a:p>
          <a:p>
            <a:r>
              <a:rPr lang="en-US" sz="1400" dirty="0" smtClean="0"/>
              <a:t>1 librarian </a:t>
            </a:r>
          </a:p>
          <a:p>
            <a:r>
              <a:rPr lang="en-US" sz="1400" dirty="0" smtClean="0"/>
              <a:t>1 Learning Services Teacher</a:t>
            </a:r>
          </a:p>
          <a:p>
            <a:r>
              <a:rPr lang="en-US" sz="1400" dirty="0" smtClean="0"/>
              <a:t>3 Education Assistants</a:t>
            </a:r>
          </a:p>
          <a:p>
            <a:r>
              <a:rPr lang="en-US" sz="1400" dirty="0" smtClean="0"/>
              <a:t>1 Administrative </a:t>
            </a:r>
            <a:r>
              <a:rPr lang="en-US" sz="1400" dirty="0"/>
              <a:t>A</a:t>
            </a:r>
            <a:r>
              <a:rPr lang="en-US" sz="1400" dirty="0" smtClean="0"/>
              <a:t>ssistant</a:t>
            </a:r>
          </a:p>
          <a:p>
            <a:r>
              <a:rPr lang="en-US" sz="1400" dirty="0" smtClean="0"/>
              <a:t>1 Principal</a:t>
            </a:r>
          </a:p>
          <a:p>
            <a:r>
              <a:rPr lang="en-US" sz="1400" dirty="0" smtClean="0"/>
              <a:t>Part-time Itinerant staff including SLP,</a:t>
            </a:r>
          </a:p>
          <a:p>
            <a:r>
              <a:rPr lang="en-US" sz="1400" dirty="0" smtClean="0"/>
              <a:t>Counsellor, CLINK, YCW</a:t>
            </a:r>
          </a:p>
          <a:p>
            <a:endParaRPr lang="en-US" dirty="0"/>
          </a:p>
        </p:txBody>
      </p:sp>
      <p:sp>
        <p:nvSpPr>
          <p:cNvPr id="4" name="TextBox 3"/>
          <p:cNvSpPr txBox="1"/>
          <p:nvPr/>
        </p:nvSpPr>
        <p:spPr>
          <a:xfrm>
            <a:off x="4281054" y="3241963"/>
            <a:ext cx="2284280" cy="1754326"/>
          </a:xfrm>
          <a:prstGeom prst="rect">
            <a:avLst/>
          </a:prstGeom>
          <a:noFill/>
        </p:spPr>
        <p:txBody>
          <a:bodyPr wrap="none" rtlCol="0">
            <a:spAutoFit/>
          </a:bodyPr>
          <a:lstStyle/>
          <a:p>
            <a:r>
              <a:rPr lang="en-US" dirty="0" smtClean="0"/>
              <a:t>165 students</a:t>
            </a:r>
          </a:p>
          <a:p>
            <a:r>
              <a:rPr lang="en-US" dirty="0" smtClean="0"/>
              <a:t>Kindergarten – 39</a:t>
            </a:r>
          </a:p>
          <a:p>
            <a:r>
              <a:rPr lang="en-US" dirty="0" smtClean="0"/>
              <a:t>Grade 1 – 51</a:t>
            </a:r>
          </a:p>
          <a:p>
            <a:r>
              <a:rPr lang="en-US" dirty="0" smtClean="0"/>
              <a:t>Grade 2 – 37</a:t>
            </a:r>
          </a:p>
          <a:p>
            <a:r>
              <a:rPr lang="en-US" dirty="0" smtClean="0"/>
              <a:t>Grade 3 – 38</a:t>
            </a:r>
          </a:p>
          <a:p>
            <a:r>
              <a:rPr lang="en-US" dirty="0" smtClean="0"/>
              <a:t>Indigenous – 24 plus K</a:t>
            </a:r>
            <a:endParaRPr lang="en-US" dirty="0"/>
          </a:p>
        </p:txBody>
      </p:sp>
      <p:sp>
        <p:nvSpPr>
          <p:cNvPr id="5" name="TextBox 4"/>
          <p:cNvSpPr txBox="1"/>
          <p:nvPr/>
        </p:nvSpPr>
        <p:spPr>
          <a:xfrm>
            <a:off x="7473142" y="3325091"/>
            <a:ext cx="2442400" cy="2308324"/>
          </a:xfrm>
          <a:prstGeom prst="rect">
            <a:avLst/>
          </a:prstGeom>
          <a:noFill/>
        </p:spPr>
        <p:txBody>
          <a:bodyPr wrap="none" rtlCol="0">
            <a:spAutoFit/>
          </a:bodyPr>
          <a:lstStyle/>
          <a:p>
            <a:r>
              <a:rPr lang="en-US" dirty="0" smtClean="0"/>
              <a:t>Kindergarten to Grade 3</a:t>
            </a:r>
            <a:endParaRPr lang="en-US" dirty="0"/>
          </a:p>
          <a:p>
            <a:r>
              <a:rPr lang="en-US" dirty="0" smtClean="0"/>
              <a:t>2 -Kindergarten </a:t>
            </a:r>
          </a:p>
          <a:p>
            <a:r>
              <a:rPr lang="en-US" dirty="0" smtClean="0"/>
              <a:t>2- grade 1</a:t>
            </a:r>
          </a:p>
          <a:p>
            <a:r>
              <a:rPr lang="en-US" dirty="0" smtClean="0"/>
              <a:t>1 -grade 1/2</a:t>
            </a:r>
          </a:p>
          <a:p>
            <a:r>
              <a:rPr lang="en-US" dirty="0" smtClean="0"/>
              <a:t>1 -grade 2</a:t>
            </a:r>
          </a:p>
          <a:p>
            <a:r>
              <a:rPr lang="en-US" dirty="0" smtClean="0"/>
              <a:t>1 -grade 2/3</a:t>
            </a:r>
          </a:p>
          <a:p>
            <a:r>
              <a:rPr lang="en-US" dirty="0" smtClean="0"/>
              <a:t>1 -grade 3</a:t>
            </a:r>
          </a:p>
          <a:p>
            <a:endParaRPr lang="en-US" dirty="0"/>
          </a:p>
        </p:txBody>
      </p:sp>
    </p:spTree>
    <p:extLst>
      <p:ext uri="{BB962C8B-B14F-4D97-AF65-F5344CB8AC3E}">
        <p14:creationId xmlns:p14="http://schemas.microsoft.com/office/powerpoint/2010/main" val="37477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F099A49-9040-4BCF-A32E-E7EC76483CDA}"/>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4</a:t>
            </a:fld>
            <a:endParaRPr lang="en-US" sz="1600" b="1" dirty="0">
              <a:solidFill>
                <a:schemeClr val="bg1"/>
              </a:solidFill>
            </a:endParaRPr>
          </a:p>
        </p:txBody>
      </p:sp>
      <p:sp>
        <p:nvSpPr>
          <p:cNvPr id="2" name="TextBox 1"/>
          <p:cNvSpPr txBox="1"/>
          <p:nvPr/>
        </p:nvSpPr>
        <p:spPr>
          <a:xfrm>
            <a:off x="133004" y="1263534"/>
            <a:ext cx="4568045" cy="1200329"/>
          </a:xfrm>
          <a:prstGeom prst="rect">
            <a:avLst/>
          </a:prstGeom>
          <a:noFill/>
        </p:spPr>
        <p:txBody>
          <a:bodyPr wrap="none" rtlCol="0">
            <a:spAutoFit/>
          </a:bodyPr>
          <a:lstStyle/>
          <a:p>
            <a:r>
              <a:rPr lang="en-US" dirty="0"/>
              <a:t>We collaborate in the pursuit of each </a:t>
            </a:r>
            <a:r>
              <a:rPr lang="en-US" dirty="0" smtClean="0"/>
              <a:t>student’s</a:t>
            </a:r>
          </a:p>
          <a:p>
            <a:r>
              <a:rPr lang="en-US" dirty="0" smtClean="0"/>
              <a:t>success </a:t>
            </a:r>
            <a:r>
              <a:rPr lang="en-US" dirty="0"/>
              <a:t>as caring, resilient members of a </a:t>
            </a:r>
            <a:endParaRPr lang="en-US" dirty="0" smtClean="0"/>
          </a:p>
          <a:p>
            <a:r>
              <a:rPr lang="en-US" dirty="0" smtClean="0"/>
              <a:t>global </a:t>
            </a:r>
            <a:r>
              <a:rPr lang="en-US" dirty="0"/>
              <a:t>community.</a:t>
            </a:r>
          </a:p>
          <a:p>
            <a:endParaRPr lang="en-US" dirty="0"/>
          </a:p>
        </p:txBody>
      </p:sp>
      <p:sp>
        <p:nvSpPr>
          <p:cNvPr id="4" name="TextBox 3"/>
          <p:cNvSpPr txBox="1"/>
          <p:nvPr/>
        </p:nvSpPr>
        <p:spPr>
          <a:xfrm>
            <a:off x="407324" y="4846320"/>
            <a:ext cx="2811154" cy="923330"/>
          </a:xfrm>
          <a:prstGeom prst="rect">
            <a:avLst/>
          </a:prstGeom>
          <a:noFill/>
        </p:spPr>
        <p:txBody>
          <a:bodyPr wrap="none" rtlCol="0">
            <a:spAutoFit/>
          </a:bodyPr>
          <a:lstStyle/>
          <a:p>
            <a:r>
              <a:rPr lang="en-US" dirty="0"/>
              <a:t>Opportunity, equity, </a:t>
            </a:r>
            <a:br>
              <a:rPr lang="en-US" dirty="0"/>
            </a:br>
            <a:r>
              <a:rPr lang="en-US" dirty="0"/>
              <a:t>and success for ALL learners</a:t>
            </a:r>
          </a:p>
          <a:p>
            <a:endParaRPr lang="en-US" dirty="0"/>
          </a:p>
        </p:txBody>
      </p:sp>
      <p:sp>
        <p:nvSpPr>
          <p:cNvPr id="5" name="TextBox 4"/>
          <p:cNvSpPr txBox="1"/>
          <p:nvPr/>
        </p:nvSpPr>
        <p:spPr>
          <a:xfrm>
            <a:off x="5112327" y="1263534"/>
            <a:ext cx="4979324" cy="6063198"/>
          </a:xfrm>
          <a:prstGeom prst="rect">
            <a:avLst/>
          </a:prstGeom>
          <a:noFill/>
        </p:spPr>
        <p:txBody>
          <a:bodyPr wrap="square" rtlCol="0">
            <a:spAutoFit/>
          </a:bodyPr>
          <a:lstStyle/>
          <a:p>
            <a:r>
              <a:rPr lang="en-US" sz="1400" spc="180" dirty="0">
                <a:latin typeface="Lato Black"/>
                <a:ea typeface="Lato Black"/>
                <a:cs typeface="Lato Black"/>
                <a:sym typeface="Lato Black"/>
              </a:rPr>
              <a:t>Respect</a:t>
            </a:r>
            <a:r>
              <a:rPr lang="en-US" sz="1400" dirty="0">
                <a:latin typeface="Lato Black"/>
                <a:ea typeface="Lato Black"/>
                <a:cs typeface="Lato Black"/>
                <a:sym typeface="Lato Black"/>
              </a:rPr>
              <a:t/>
            </a:r>
            <a:br>
              <a:rPr lang="en-US" sz="1400" dirty="0">
                <a:latin typeface="Lato Black"/>
                <a:ea typeface="Lato Black"/>
                <a:cs typeface="Lato Black"/>
                <a:sym typeface="Lato Black"/>
              </a:rPr>
            </a:br>
            <a:r>
              <a:rPr lang="en-US" sz="1400" dirty="0">
                <a:latin typeface="Lato Medium"/>
                <a:ea typeface="Lato Medium"/>
                <a:cs typeface="Lato Medium"/>
                <a:sym typeface="Lato Medium"/>
              </a:rPr>
              <a:t>We foster respectful relationships </a:t>
            </a:r>
            <a:br>
              <a:rPr lang="en-US" sz="1400" dirty="0">
                <a:latin typeface="Lato Medium"/>
                <a:ea typeface="Lato Medium"/>
                <a:cs typeface="Lato Medium"/>
                <a:sym typeface="Lato Medium"/>
              </a:rPr>
            </a:br>
            <a:r>
              <a:rPr lang="en-US" sz="1400" dirty="0">
                <a:latin typeface="Lato Medium"/>
                <a:ea typeface="Lato Medium"/>
                <a:cs typeface="Lato Medium"/>
                <a:sym typeface="Lato Medium"/>
              </a:rPr>
              <a:t>that build trust, safety and </a:t>
            </a:r>
            <a:r>
              <a:rPr lang="en-US" sz="1400" dirty="0" smtClean="0">
                <a:latin typeface="Lato Medium"/>
                <a:ea typeface="Lato Medium"/>
                <a:cs typeface="Lato Medium"/>
                <a:sym typeface="Lato Medium"/>
              </a:rPr>
              <a:t>well-being.</a:t>
            </a:r>
          </a:p>
          <a:p>
            <a:endParaRPr lang="en-US" sz="1400" dirty="0" smtClean="0">
              <a:latin typeface="Lato Medium"/>
              <a:ea typeface="Lato Medium"/>
              <a:cs typeface="Lato Medium"/>
              <a:sym typeface="Lato Medium"/>
            </a:endParaRPr>
          </a:p>
          <a:p>
            <a:r>
              <a:rPr lang="en-US" sz="1400" spc="180" dirty="0">
                <a:latin typeface="Lato Black"/>
                <a:ea typeface="Lato Black"/>
                <a:cs typeface="Lato Black"/>
                <a:sym typeface="Lato Black"/>
              </a:rPr>
              <a:t>Equity</a:t>
            </a:r>
            <a:r>
              <a:rPr lang="en-US" sz="1400" dirty="0">
                <a:latin typeface="Lato Black"/>
                <a:ea typeface="Lato Black"/>
                <a:cs typeface="Lato Black"/>
                <a:sym typeface="Lato Black"/>
              </a:rPr>
              <a:t/>
            </a:r>
            <a:br>
              <a:rPr lang="en-US" sz="1400" dirty="0">
                <a:latin typeface="Lato Black"/>
                <a:ea typeface="Lato Black"/>
                <a:cs typeface="Lato Black"/>
                <a:sym typeface="Lato Black"/>
              </a:rPr>
            </a:br>
            <a:r>
              <a:rPr lang="en-US" sz="1400" dirty="0">
                <a:latin typeface="Lato Medium"/>
                <a:ea typeface="Lato Medium"/>
                <a:cs typeface="Lato Medium"/>
                <a:sym typeface="Lato Medium"/>
              </a:rPr>
              <a:t>We strive to build learning environments that are equitable, </a:t>
            </a:r>
            <a:r>
              <a:rPr lang="en-US" sz="1400" dirty="0" err="1">
                <a:latin typeface="Lato Medium"/>
                <a:ea typeface="Lato Medium"/>
                <a:cs typeface="Lato Medium"/>
                <a:sym typeface="Lato Medium"/>
              </a:rPr>
              <a:t>honour</a:t>
            </a:r>
            <a:r>
              <a:rPr lang="en-US" sz="1400" dirty="0">
                <a:latin typeface="Lato Medium"/>
                <a:ea typeface="Lato Medium"/>
                <a:cs typeface="Lato Medium"/>
                <a:sym typeface="Lato Medium"/>
              </a:rPr>
              <a:t> diversity and inclusion, are safe, caring and healthy places to work and learn</a:t>
            </a:r>
            <a:r>
              <a:rPr lang="en-US" sz="1400" dirty="0" smtClean="0">
                <a:latin typeface="Lato Medium"/>
                <a:ea typeface="Lato Medium"/>
                <a:cs typeface="Lato Medium"/>
                <a:sym typeface="Lato Medium"/>
              </a:rPr>
              <a:t>.</a:t>
            </a:r>
          </a:p>
          <a:p>
            <a:endParaRPr lang="en-US" sz="1400" dirty="0">
              <a:latin typeface="Lato Medium"/>
              <a:ea typeface="Lato Medium"/>
              <a:cs typeface="Lato Medium"/>
              <a:sym typeface="Lato Medium"/>
            </a:endParaRPr>
          </a:p>
          <a:p>
            <a:r>
              <a:rPr lang="en-US" sz="1400" spc="180" dirty="0">
                <a:latin typeface="Lato Black"/>
                <a:ea typeface="Lato Black"/>
                <a:cs typeface="Lato Black"/>
                <a:sym typeface="Lato Black"/>
              </a:rPr>
              <a:t>Integrity</a:t>
            </a:r>
            <a:r>
              <a:rPr lang="en-US" sz="1400" dirty="0">
                <a:latin typeface="Lato Black"/>
                <a:ea typeface="Lato Black"/>
                <a:cs typeface="Lato Black"/>
                <a:sym typeface="Lato Black"/>
              </a:rPr>
              <a:t/>
            </a:r>
            <a:br>
              <a:rPr lang="en-US" sz="1400" dirty="0">
                <a:latin typeface="Lato Black"/>
                <a:ea typeface="Lato Black"/>
                <a:cs typeface="Lato Black"/>
                <a:sym typeface="Lato Black"/>
              </a:rPr>
            </a:br>
            <a:r>
              <a:rPr lang="en-US" sz="1400" dirty="0">
                <a:latin typeface="Lato Medium"/>
                <a:ea typeface="Lato Medium"/>
                <a:cs typeface="Lato Medium"/>
                <a:sym typeface="Lato Medium"/>
              </a:rPr>
              <a:t>We nurture a sense of self-awareness, responsibility and truthfulness in ALL students so that they will become environmental stewards and morally upright global citizens.</a:t>
            </a:r>
          </a:p>
          <a:p>
            <a:endParaRPr lang="en-US" sz="1400" spc="180" dirty="0" smtClean="0">
              <a:latin typeface="Lato Black"/>
              <a:ea typeface="Lato Black"/>
              <a:cs typeface="Lato Black"/>
              <a:sym typeface="Lato Black"/>
            </a:endParaRPr>
          </a:p>
          <a:p>
            <a:r>
              <a:rPr lang="en-US" sz="1400" spc="180" dirty="0" smtClean="0">
                <a:latin typeface="Lato Black"/>
                <a:ea typeface="Lato Black"/>
                <a:cs typeface="Lato Black"/>
                <a:sym typeface="Lato Black"/>
              </a:rPr>
              <a:t>Accountability</a:t>
            </a:r>
            <a:r>
              <a:rPr lang="en-US" sz="1400" dirty="0">
                <a:latin typeface="Lato Black"/>
                <a:ea typeface="Lato Black"/>
                <a:cs typeface="Lato Black"/>
                <a:sym typeface="Lato Black"/>
              </a:rPr>
              <a:t/>
            </a:r>
            <a:br>
              <a:rPr lang="en-US" sz="1400" dirty="0">
                <a:latin typeface="Lato Black"/>
                <a:ea typeface="Lato Black"/>
                <a:cs typeface="Lato Black"/>
                <a:sym typeface="Lato Black"/>
              </a:rPr>
            </a:br>
            <a:r>
              <a:rPr lang="en-US" sz="1400" dirty="0">
                <a:latin typeface="Lato Medium"/>
                <a:ea typeface="Lato Medium"/>
                <a:cs typeface="Lato Medium"/>
                <a:sym typeface="Lato Medium"/>
              </a:rPr>
              <a:t>We are accountable for ourselves, our students and our communities for professionalism, transparency and quality results.</a:t>
            </a:r>
          </a:p>
          <a:p>
            <a:endParaRPr lang="en-US" sz="1400" dirty="0" smtClean="0">
              <a:latin typeface="Lato Medium"/>
              <a:ea typeface="Lato Medium"/>
              <a:cs typeface="Lato Medium"/>
              <a:sym typeface="Lato Medium"/>
            </a:endParaRPr>
          </a:p>
          <a:p>
            <a:r>
              <a:rPr lang="en-US" sz="1400" spc="180" dirty="0">
                <a:latin typeface="Lato Black"/>
                <a:ea typeface="Lato Black"/>
                <a:cs typeface="Lato Black"/>
                <a:sym typeface="Lato Black"/>
              </a:rPr>
              <a:t>Innovation</a:t>
            </a:r>
            <a:r>
              <a:rPr lang="en-US" sz="1400" dirty="0">
                <a:latin typeface="Lato Black"/>
                <a:ea typeface="Lato Black"/>
                <a:cs typeface="Lato Black"/>
                <a:sym typeface="Lato Black"/>
              </a:rPr>
              <a:t/>
            </a:r>
            <a:br>
              <a:rPr lang="en-US" sz="1400" dirty="0">
                <a:latin typeface="Lato Black"/>
                <a:ea typeface="Lato Black"/>
                <a:cs typeface="Lato Black"/>
                <a:sym typeface="Lato Black"/>
              </a:rPr>
            </a:br>
            <a:r>
              <a:rPr lang="en-US" sz="1400" dirty="0">
                <a:latin typeface="Lato Medium"/>
                <a:ea typeface="Lato Medium"/>
                <a:cs typeface="Lato Medium"/>
                <a:sym typeface="Lato Medium"/>
              </a:rPr>
              <a:t>We create learning opportunities that are high quality, place-based, creative, and that encourage students to reach their full potential.</a:t>
            </a:r>
          </a:p>
          <a:p>
            <a:endParaRPr lang="en-US" sz="1400" dirty="0">
              <a:latin typeface="Lato Medium"/>
              <a:ea typeface="Lato Medium"/>
              <a:cs typeface="Lato Medium"/>
              <a:sym typeface="Lato Medium"/>
            </a:endParaRPr>
          </a:p>
          <a:p>
            <a:endParaRPr lang="en-US" sz="1400" dirty="0">
              <a:latin typeface="Lato Medium"/>
              <a:ea typeface="Lato Medium"/>
              <a:cs typeface="Lato Medium"/>
              <a:sym typeface="Lato Medium"/>
            </a:endParaRPr>
          </a:p>
          <a:p>
            <a:endParaRPr lang="en-US" sz="1400" dirty="0" smtClean="0">
              <a:latin typeface="Lato Medium"/>
              <a:ea typeface="Lato Medium"/>
              <a:cs typeface="Lato Medium"/>
              <a:sym typeface="Lato Medium"/>
            </a:endParaRPr>
          </a:p>
          <a:p>
            <a:endParaRPr lang="en-US" dirty="0"/>
          </a:p>
        </p:txBody>
      </p:sp>
    </p:spTree>
    <p:extLst>
      <p:ext uri="{BB962C8B-B14F-4D97-AF65-F5344CB8AC3E}">
        <p14:creationId xmlns:p14="http://schemas.microsoft.com/office/powerpoint/2010/main" val="320931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5</a:t>
            </a:fld>
            <a:endParaRPr lang="en-US" sz="1600" b="1" dirty="0">
              <a:solidFill>
                <a:schemeClr val="bg1"/>
              </a:solidFill>
            </a:endParaRPr>
          </a:p>
        </p:txBody>
      </p:sp>
      <p:sp>
        <p:nvSpPr>
          <p:cNvPr id="4" name="TextBox 3"/>
          <p:cNvSpPr txBox="1"/>
          <p:nvPr/>
        </p:nvSpPr>
        <p:spPr>
          <a:xfrm>
            <a:off x="3811678" y="2087210"/>
            <a:ext cx="2442907" cy="369332"/>
          </a:xfrm>
          <a:prstGeom prst="rect">
            <a:avLst/>
          </a:prstGeom>
          <a:noFill/>
        </p:spPr>
        <p:txBody>
          <a:bodyPr wrap="square" rtlCol="0">
            <a:spAutoFit/>
          </a:bodyPr>
          <a:lstStyle/>
          <a:p>
            <a:r>
              <a:rPr lang="en-US" dirty="0" smtClean="0"/>
              <a:t>1. Equity and Inclusion</a:t>
            </a:r>
            <a:endParaRPr lang="en-US" dirty="0"/>
          </a:p>
        </p:txBody>
      </p:sp>
      <p:sp>
        <p:nvSpPr>
          <p:cNvPr id="6" name="TextBox 5"/>
          <p:cNvSpPr txBox="1"/>
          <p:nvPr/>
        </p:nvSpPr>
        <p:spPr>
          <a:xfrm>
            <a:off x="748145" y="3734477"/>
            <a:ext cx="4476610" cy="646331"/>
          </a:xfrm>
          <a:prstGeom prst="rect">
            <a:avLst/>
          </a:prstGeom>
          <a:noFill/>
        </p:spPr>
        <p:txBody>
          <a:bodyPr wrap="none" rtlCol="0">
            <a:spAutoFit/>
          </a:bodyPr>
          <a:lstStyle/>
          <a:p>
            <a:r>
              <a:rPr lang="en-US" dirty="0">
                <a:latin typeface="Lato Medium"/>
                <a:ea typeface="Lato Medium"/>
                <a:cs typeface="Lato Medium"/>
                <a:sym typeface="Lato Medium"/>
              </a:rPr>
              <a:t>To increase </a:t>
            </a:r>
            <a:r>
              <a:rPr lang="en-US" dirty="0" smtClean="0">
                <a:latin typeface="Lato Medium"/>
                <a:ea typeface="Lato Medium"/>
                <a:cs typeface="Lato Medium"/>
                <a:sym typeface="Lato Medium"/>
              </a:rPr>
              <a:t>student’s sens</a:t>
            </a:r>
            <a:r>
              <a:rPr lang="en-US" dirty="0" smtClean="0">
                <a:latin typeface="Lato Medium"/>
                <a:ea typeface="Lato Medium"/>
                <a:cs typeface="Lato Medium"/>
                <a:sym typeface="Lato Medium"/>
              </a:rPr>
              <a:t>e of belonging</a:t>
            </a:r>
            <a:r>
              <a:rPr lang="en-US" dirty="0" smtClean="0">
                <a:latin typeface="Lato Medium"/>
                <a:ea typeface="Lato Medium"/>
                <a:cs typeface="Lato Medium"/>
                <a:sym typeface="Lato Medium"/>
              </a:rPr>
              <a:t>. </a:t>
            </a:r>
            <a:endParaRPr lang="en-US" dirty="0">
              <a:latin typeface="Lato Medium"/>
              <a:ea typeface="Lato Medium"/>
              <a:cs typeface="Lato Medium"/>
              <a:sym typeface="Lato Medium"/>
            </a:endParaRPr>
          </a:p>
          <a:p>
            <a:endParaRPr lang="en-US" dirty="0"/>
          </a:p>
        </p:txBody>
      </p:sp>
      <p:pic>
        <p:nvPicPr>
          <p:cNvPr id="7" name="cdc-GDokEYnOfnE-unspla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0546" y="1213578"/>
            <a:ext cx="2861812" cy="316723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43250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6</a:t>
            </a:fld>
            <a:endParaRPr lang="en-US" sz="1600" b="1" dirty="0">
              <a:solidFill>
                <a:schemeClr val="bg1"/>
              </a:solidFill>
            </a:endParaRPr>
          </a:p>
        </p:txBody>
      </p:sp>
      <p:pic>
        <p:nvPicPr>
          <p:cNvPr id="4" name="Picture 3"/>
          <p:cNvPicPr>
            <a:picLocks noChangeAspect="1"/>
          </p:cNvPicPr>
          <p:nvPr/>
        </p:nvPicPr>
        <p:blipFill>
          <a:blip r:embed="rId3"/>
          <a:stretch>
            <a:fillRect/>
          </a:stretch>
        </p:blipFill>
        <p:spPr>
          <a:xfrm>
            <a:off x="2094720" y="881148"/>
            <a:ext cx="7686675" cy="4815113"/>
          </a:xfrm>
          <a:prstGeom prst="rect">
            <a:avLst/>
          </a:prstGeom>
        </p:spPr>
      </p:pic>
    </p:spTree>
    <p:extLst>
      <p:ext uri="{BB962C8B-B14F-4D97-AF65-F5344CB8AC3E}">
        <p14:creationId xmlns:p14="http://schemas.microsoft.com/office/powerpoint/2010/main" val="139122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7</a:t>
            </a:fld>
            <a:endParaRPr lang="en-US" sz="1600" b="1" dirty="0">
              <a:solidFill>
                <a:schemeClr val="bg1"/>
              </a:solidFill>
            </a:endParaRPr>
          </a:p>
        </p:txBody>
      </p:sp>
      <p:sp>
        <p:nvSpPr>
          <p:cNvPr id="3" name="TextBox 2"/>
          <p:cNvSpPr txBox="1"/>
          <p:nvPr/>
        </p:nvSpPr>
        <p:spPr>
          <a:xfrm>
            <a:off x="577428" y="1469967"/>
            <a:ext cx="3994572" cy="3970318"/>
          </a:xfrm>
          <a:prstGeom prst="rect">
            <a:avLst/>
          </a:prstGeom>
          <a:noFill/>
        </p:spPr>
        <p:txBody>
          <a:bodyPr wrap="square" rtlCol="0">
            <a:spAutoFit/>
          </a:bodyPr>
          <a:lstStyle/>
          <a:p>
            <a:r>
              <a:rPr lang="en-US" dirty="0">
                <a:latin typeface="Lato Medium"/>
                <a:ea typeface="Lato Medium"/>
                <a:cs typeface="Lato Medium"/>
                <a:sym typeface="Lato Medium"/>
              </a:rPr>
              <a:t>The First Peoples Principles of learning </a:t>
            </a:r>
            <a:r>
              <a:rPr lang="en-US" dirty="0" smtClean="0">
                <a:latin typeface="Lato Medium"/>
                <a:ea typeface="Lato Medium"/>
                <a:cs typeface="Lato Medium"/>
                <a:sym typeface="Lato Medium"/>
              </a:rPr>
              <a:t>states </a:t>
            </a:r>
            <a:r>
              <a:rPr lang="en-US" dirty="0">
                <a:latin typeface="Lato Medium"/>
                <a:ea typeface="Lato Medium"/>
                <a:cs typeface="Lato Medium"/>
                <a:sym typeface="Lato Medium"/>
              </a:rPr>
              <a:t>“Learning requires exploration of </a:t>
            </a:r>
            <a:r>
              <a:rPr lang="en-US" dirty="0" smtClean="0">
                <a:latin typeface="Lato Medium"/>
                <a:ea typeface="Lato Medium"/>
                <a:cs typeface="Lato Medium"/>
                <a:sym typeface="Lato Medium"/>
              </a:rPr>
              <a:t>one’s </a:t>
            </a:r>
            <a:r>
              <a:rPr lang="en-US" dirty="0">
                <a:latin typeface="Lato Medium"/>
                <a:ea typeface="Lato Medium"/>
                <a:cs typeface="Lato Medium"/>
                <a:sym typeface="Lato Medium"/>
              </a:rPr>
              <a:t>identity”, and the fourth OECD </a:t>
            </a:r>
            <a:r>
              <a:rPr lang="en-US" dirty="0" smtClean="0">
                <a:latin typeface="Lato Medium"/>
                <a:ea typeface="Lato Medium"/>
                <a:cs typeface="Lato Medium"/>
                <a:sym typeface="Lato Medium"/>
              </a:rPr>
              <a:t>principle </a:t>
            </a:r>
            <a:r>
              <a:rPr lang="en-US" dirty="0">
                <a:latin typeface="Lato Medium"/>
                <a:ea typeface="Lato Medium"/>
                <a:cs typeface="Lato Medium"/>
                <a:sym typeface="Lato Medium"/>
              </a:rPr>
              <a:t>of learning </a:t>
            </a:r>
            <a:r>
              <a:rPr lang="en-US" dirty="0" smtClean="0">
                <a:latin typeface="Lato Medium"/>
                <a:ea typeface="Lato Medium"/>
                <a:cs typeface="Lato Medium"/>
                <a:sym typeface="Lato Medium"/>
              </a:rPr>
              <a:t>states, “The </a:t>
            </a:r>
            <a:r>
              <a:rPr lang="en-US" dirty="0">
                <a:latin typeface="Lato Medium"/>
                <a:ea typeface="Lato Medium"/>
                <a:cs typeface="Lato Medium"/>
                <a:sym typeface="Lato Medium"/>
              </a:rPr>
              <a:t>learning environment is acutely </a:t>
            </a:r>
            <a:r>
              <a:rPr lang="en-US" dirty="0" smtClean="0">
                <a:latin typeface="Lato Medium"/>
                <a:ea typeface="Lato Medium"/>
                <a:cs typeface="Lato Medium"/>
                <a:sym typeface="Lato Medium"/>
              </a:rPr>
              <a:t>sensitive </a:t>
            </a:r>
            <a:r>
              <a:rPr lang="en-US" dirty="0">
                <a:latin typeface="Lato Medium"/>
                <a:ea typeface="Lato Medium"/>
                <a:cs typeface="Lato Medium"/>
                <a:sym typeface="Lato Medium"/>
              </a:rPr>
              <a:t>to the individual differences </a:t>
            </a:r>
            <a:r>
              <a:rPr lang="en-US" dirty="0" smtClean="0">
                <a:latin typeface="Lato Medium"/>
                <a:ea typeface="Lato Medium"/>
                <a:cs typeface="Lato Medium"/>
                <a:sym typeface="Lato Medium"/>
              </a:rPr>
              <a:t>among </a:t>
            </a:r>
            <a:r>
              <a:rPr lang="en-US" dirty="0">
                <a:latin typeface="Lato Medium"/>
                <a:ea typeface="Lato Medium"/>
                <a:cs typeface="Lato Medium"/>
                <a:sym typeface="Lato Medium"/>
              </a:rPr>
              <a:t>the learners in it, </a:t>
            </a:r>
            <a:endParaRPr lang="en-US" dirty="0" smtClean="0">
              <a:latin typeface="Lato Medium"/>
              <a:ea typeface="Lato Medium"/>
              <a:cs typeface="Lato Medium"/>
              <a:sym typeface="Lato Medium"/>
            </a:endParaRPr>
          </a:p>
          <a:p>
            <a:r>
              <a:rPr lang="en-US" dirty="0" smtClean="0">
                <a:latin typeface="Lato Medium"/>
                <a:ea typeface="Lato Medium"/>
                <a:cs typeface="Lato Medium"/>
                <a:sym typeface="Lato Medium"/>
              </a:rPr>
              <a:t>including </a:t>
            </a:r>
            <a:r>
              <a:rPr lang="en-US" dirty="0">
                <a:latin typeface="Lato Medium"/>
                <a:ea typeface="Lato Medium"/>
                <a:cs typeface="Lato Medium"/>
                <a:sym typeface="Lato Medium"/>
              </a:rPr>
              <a:t>their prior knowledge”. </a:t>
            </a:r>
            <a:endParaRPr lang="en-US" dirty="0" smtClean="0">
              <a:latin typeface="Lato Medium"/>
              <a:ea typeface="Lato Medium"/>
              <a:cs typeface="Lato Medium"/>
              <a:sym typeface="Lato Medium"/>
            </a:endParaRPr>
          </a:p>
          <a:p>
            <a:r>
              <a:rPr lang="en-US" dirty="0" smtClean="0">
                <a:latin typeface="Lato Medium"/>
                <a:ea typeface="Lato Medium"/>
                <a:cs typeface="Lato Medium"/>
                <a:sym typeface="Lato Medium"/>
              </a:rPr>
              <a:t>A </a:t>
            </a:r>
            <a:r>
              <a:rPr lang="en-US" dirty="0">
                <a:latin typeface="Lato Medium"/>
                <a:ea typeface="Lato Medium"/>
                <a:cs typeface="Lato Medium"/>
                <a:sym typeface="Lato Medium"/>
              </a:rPr>
              <a:t>sense of </a:t>
            </a:r>
            <a:r>
              <a:rPr lang="en-US" dirty="0" smtClean="0">
                <a:latin typeface="Lato Medium"/>
                <a:ea typeface="Lato Medium"/>
                <a:cs typeface="Lato Medium"/>
                <a:sym typeface="Lato Medium"/>
              </a:rPr>
              <a:t>belonging impacts </a:t>
            </a:r>
            <a:r>
              <a:rPr lang="en-US" dirty="0">
                <a:latin typeface="Lato Medium"/>
                <a:ea typeface="Lato Medium"/>
                <a:cs typeface="Lato Medium"/>
                <a:sym typeface="Lato Medium"/>
              </a:rPr>
              <a:t>learning</a:t>
            </a:r>
            <a:r>
              <a:rPr lang="en-US" dirty="0" smtClean="0">
                <a:latin typeface="Lato Medium"/>
                <a:ea typeface="Lato Medium"/>
                <a:cs typeface="Lato Medium"/>
                <a:sym typeface="Lato Medium"/>
              </a:rPr>
              <a:t>. We would like to increase student understanding of what it means to belong then find ways to track that data through surveys.</a:t>
            </a:r>
            <a:endParaRPr lang="en-US" dirty="0">
              <a:latin typeface="Lato Medium"/>
              <a:ea typeface="Lato Medium"/>
              <a:cs typeface="Lato Medium"/>
              <a:sym typeface="Lato Medium"/>
            </a:endParaRPr>
          </a:p>
          <a:p>
            <a:endParaRPr lang="en-US" dirty="0"/>
          </a:p>
        </p:txBody>
      </p:sp>
      <p:sp>
        <p:nvSpPr>
          <p:cNvPr id="4" name="TextBox 3"/>
          <p:cNvSpPr txBox="1"/>
          <p:nvPr/>
        </p:nvSpPr>
        <p:spPr>
          <a:xfrm>
            <a:off x="4789209" y="1469967"/>
            <a:ext cx="3648209" cy="2585323"/>
          </a:xfrm>
          <a:prstGeom prst="rect">
            <a:avLst/>
          </a:prstGeom>
          <a:noFill/>
        </p:spPr>
        <p:txBody>
          <a:bodyPr wrap="square" rtlCol="0">
            <a:spAutoFit/>
          </a:bodyPr>
          <a:lstStyle/>
          <a:p>
            <a:r>
              <a:rPr lang="en-US" dirty="0">
                <a:latin typeface="Lato Regular"/>
                <a:ea typeface="Lato Medium"/>
                <a:cs typeface="Lato Medium"/>
                <a:sym typeface="Lato Regular"/>
              </a:rPr>
              <a:t>We will survey students to </a:t>
            </a:r>
            <a:r>
              <a:rPr lang="en-US" dirty="0" smtClean="0">
                <a:latin typeface="Lato Regular"/>
                <a:ea typeface="Lato Medium"/>
                <a:cs typeface="Lato Medium"/>
                <a:sym typeface="Lato Regular"/>
              </a:rPr>
              <a:t>establish a </a:t>
            </a:r>
            <a:r>
              <a:rPr lang="en-US" dirty="0">
                <a:latin typeface="Lato Regular"/>
                <a:ea typeface="Lato Medium"/>
                <a:cs typeface="Lato Medium"/>
                <a:sym typeface="Lato Regular"/>
              </a:rPr>
              <a:t>base-line understanding and </a:t>
            </a:r>
            <a:r>
              <a:rPr lang="en-US" dirty="0" smtClean="0">
                <a:latin typeface="Lato Regular"/>
                <a:ea typeface="Lato Medium"/>
                <a:cs typeface="Lato Medium"/>
                <a:sym typeface="Lato Regular"/>
              </a:rPr>
              <a:t>data </a:t>
            </a:r>
            <a:r>
              <a:rPr lang="en-US" dirty="0">
                <a:latin typeface="Lato Regular"/>
                <a:ea typeface="Lato Medium"/>
                <a:cs typeface="Lato Medium"/>
                <a:sym typeface="Lato Regular"/>
              </a:rPr>
              <a:t>set of their </a:t>
            </a:r>
            <a:r>
              <a:rPr lang="en-US" dirty="0" smtClean="0">
                <a:latin typeface="Lato Regular"/>
                <a:ea typeface="Lato Medium"/>
                <a:cs typeface="Lato Medium"/>
                <a:sym typeface="Lato Regular"/>
              </a:rPr>
              <a:t>understanding of what it means to belong. </a:t>
            </a:r>
            <a:r>
              <a:rPr lang="en-US" dirty="0">
                <a:latin typeface="Lato Regular"/>
                <a:ea typeface="Lato Medium"/>
                <a:cs typeface="Lato Medium"/>
                <a:sym typeface="Lato Regular"/>
              </a:rPr>
              <a:t>We </a:t>
            </a:r>
            <a:r>
              <a:rPr lang="en-US" dirty="0" smtClean="0">
                <a:latin typeface="Lato Regular"/>
                <a:ea typeface="Lato Medium"/>
                <a:cs typeface="Lato Medium"/>
                <a:sym typeface="Lato Regular"/>
              </a:rPr>
              <a:t>will focus on developing and recognizing a sense of belonging in our school community.</a:t>
            </a:r>
            <a:endParaRPr lang="en-US" dirty="0">
              <a:latin typeface="Lato Medium"/>
              <a:ea typeface="Lato Medium"/>
              <a:cs typeface="Lato Medium"/>
              <a:sym typeface="Lato Medium"/>
            </a:endParaRPr>
          </a:p>
          <a:p>
            <a:endParaRPr lang="en-US" dirty="0"/>
          </a:p>
        </p:txBody>
      </p:sp>
      <p:sp>
        <p:nvSpPr>
          <p:cNvPr id="5" name="TextBox 4"/>
          <p:cNvSpPr txBox="1"/>
          <p:nvPr/>
        </p:nvSpPr>
        <p:spPr>
          <a:xfrm>
            <a:off x="8437418" y="1469967"/>
            <a:ext cx="3278462" cy="1477328"/>
          </a:xfrm>
          <a:prstGeom prst="rect">
            <a:avLst/>
          </a:prstGeom>
          <a:noFill/>
        </p:spPr>
        <p:txBody>
          <a:bodyPr wrap="none" rtlCol="0">
            <a:spAutoFit/>
          </a:bodyPr>
          <a:lstStyle/>
          <a:p>
            <a:r>
              <a:rPr lang="en-US" dirty="0">
                <a:sym typeface="Lato Regular"/>
              </a:rPr>
              <a:t>To what extent will focusing on </a:t>
            </a:r>
            <a:endParaRPr lang="en-US" dirty="0" smtClean="0">
              <a:sym typeface="Lato Regular"/>
            </a:endParaRPr>
          </a:p>
          <a:p>
            <a:r>
              <a:rPr lang="en-US" dirty="0">
                <a:sym typeface="Lato Regular"/>
              </a:rPr>
              <a:t>n</a:t>
            </a:r>
            <a:r>
              <a:rPr lang="en-US" dirty="0" smtClean="0">
                <a:sym typeface="Lato Regular"/>
              </a:rPr>
              <a:t>aming and nurturing a sense of </a:t>
            </a:r>
          </a:p>
          <a:p>
            <a:r>
              <a:rPr lang="en-US" dirty="0">
                <a:sym typeface="Lato Regular"/>
              </a:rPr>
              <a:t>b</a:t>
            </a:r>
            <a:r>
              <a:rPr lang="en-US" dirty="0" smtClean="0">
                <a:sym typeface="Lato Regular"/>
              </a:rPr>
              <a:t>elonging increase </a:t>
            </a:r>
            <a:r>
              <a:rPr lang="en-US" dirty="0">
                <a:sym typeface="Lato Regular"/>
              </a:rPr>
              <a:t>a </a:t>
            </a:r>
            <a:endParaRPr lang="en-US" dirty="0" smtClean="0">
              <a:sym typeface="Lato Regular"/>
            </a:endParaRPr>
          </a:p>
          <a:p>
            <a:r>
              <a:rPr lang="en-US" dirty="0" smtClean="0">
                <a:sym typeface="Lato Regular"/>
              </a:rPr>
              <a:t>sense </a:t>
            </a:r>
            <a:r>
              <a:rPr lang="en-US" dirty="0">
                <a:sym typeface="Lato Regular"/>
              </a:rPr>
              <a:t>of </a:t>
            </a:r>
            <a:r>
              <a:rPr lang="en-US" dirty="0" smtClean="0">
                <a:sym typeface="Lato Regular"/>
              </a:rPr>
              <a:t>belonging for </a:t>
            </a:r>
            <a:r>
              <a:rPr lang="en-US" dirty="0">
                <a:sym typeface="Lato Regular"/>
              </a:rPr>
              <a:t>students?</a:t>
            </a:r>
            <a:endParaRPr lang="en-US" dirty="0">
              <a:latin typeface="Lato Medium"/>
              <a:ea typeface="Lato Medium"/>
              <a:cs typeface="Lato Medium"/>
              <a:sym typeface="Lato Medium"/>
            </a:endParaRPr>
          </a:p>
          <a:p>
            <a:endParaRPr lang="en-US" dirty="0"/>
          </a:p>
        </p:txBody>
      </p:sp>
    </p:spTree>
    <p:extLst>
      <p:ext uri="{BB962C8B-B14F-4D97-AF65-F5344CB8AC3E}">
        <p14:creationId xmlns:p14="http://schemas.microsoft.com/office/powerpoint/2010/main" val="123795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8</a:t>
            </a:fld>
            <a:endParaRPr lang="en-US" sz="1600" b="1" dirty="0">
              <a:solidFill>
                <a:schemeClr val="bg1"/>
              </a:solidFill>
            </a:endParaRPr>
          </a:p>
        </p:txBody>
      </p:sp>
      <p:sp>
        <p:nvSpPr>
          <p:cNvPr id="2" name="TextBox 1"/>
          <p:cNvSpPr txBox="1"/>
          <p:nvPr/>
        </p:nvSpPr>
        <p:spPr>
          <a:xfrm>
            <a:off x="2036620" y="3998422"/>
            <a:ext cx="1122218" cy="1892826"/>
          </a:xfrm>
          <a:prstGeom prst="rect">
            <a:avLst/>
          </a:prstGeom>
          <a:noFill/>
        </p:spPr>
        <p:txBody>
          <a:bodyPr wrap="square" rtlCol="0">
            <a:spAutoFit/>
          </a:bodyPr>
          <a:lstStyle/>
          <a:p>
            <a:r>
              <a:rPr lang="en-US" sz="1100" dirty="0">
                <a:solidFill>
                  <a:schemeClr val="bg1"/>
                </a:solidFill>
              </a:rPr>
              <a:t>Student belonging survey spring 2022 baseline and reflect on </a:t>
            </a:r>
            <a:r>
              <a:rPr lang="en-US" sz="1100" dirty="0" smtClean="0">
                <a:solidFill>
                  <a:schemeClr val="bg1"/>
                </a:solidFill>
              </a:rPr>
              <a:t>three times a year. More frequently for students at risk. </a:t>
            </a:r>
            <a:endParaRPr lang="en-US" sz="1100" dirty="0">
              <a:solidFill>
                <a:schemeClr val="bg1"/>
              </a:solidFill>
            </a:endParaRPr>
          </a:p>
          <a:p>
            <a:endParaRPr lang="en-US" dirty="0"/>
          </a:p>
        </p:txBody>
      </p:sp>
      <p:sp>
        <p:nvSpPr>
          <p:cNvPr id="4" name="TextBox 3"/>
          <p:cNvSpPr txBox="1"/>
          <p:nvPr/>
        </p:nvSpPr>
        <p:spPr>
          <a:xfrm>
            <a:off x="3811386" y="3806060"/>
            <a:ext cx="1055716" cy="1892826"/>
          </a:xfrm>
          <a:prstGeom prst="rect">
            <a:avLst/>
          </a:prstGeom>
          <a:noFill/>
        </p:spPr>
        <p:txBody>
          <a:bodyPr wrap="square" rtlCol="0">
            <a:spAutoFit/>
          </a:bodyPr>
          <a:lstStyle/>
          <a:p>
            <a:r>
              <a:rPr lang="en-US" sz="1100" dirty="0" smtClean="0">
                <a:solidFill>
                  <a:schemeClr val="bg1"/>
                </a:solidFill>
              </a:rPr>
              <a:t>Establish baseline data in the fall, then 10 </a:t>
            </a:r>
            <a:r>
              <a:rPr lang="en-US" sz="1100" dirty="0">
                <a:solidFill>
                  <a:schemeClr val="bg1"/>
                </a:solidFill>
              </a:rPr>
              <a:t>% growth in students who feel belonging </a:t>
            </a:r>
            <a:r>
              <a:rPr lang="en-US" sz="1100" dirty="0" smtClean="0">
                <a:solidFill>
                  <a:schemeClr val="bg1"/>
                </a:solidFill>
              </a:rPr>
              <a:t>in </a:t>
            </a:r>
            <a:r>
              <a:rPr lang="en-US" sz="1100" dirty="0">
                <a:solidFill>
                  <a:schemeClr val="bg1"/>
                </a:solidFill>
              </a:rPr>
              <a:t>our school from fall to spring.</a:t>
            </a:r>
          </a:p>
          <a:p>
            <a:endParaRPr lang="en-US" dirty="0"/>
          </a:p>
        </p:txBody>
      </p:sp>
      <p:sp>
        <p:nvSpPr>
          <p:cNvPr id="5" name="TextBox 4"/>
          <p:cNvSpPr txBox="1"/>
          <p:nvPr/>
        </p:nvSpPr>
        <p:spPr>
          <a:xfrm>
            <a:off x="5519650" y="3806060"/>
            <a:ext cx="1230283" cy="2031325"/>
          </a:xfrm>
          <a:prstGeom prst="rect">
            <a:avLst/>
          </a:prstGeom>
          <a:noFill/>
        </p:spPr>
        <p:txBody>
          <a:bodyPr wrap="square" rtlCol="0">
            <a:spAutoFit/>
          </a:bodyPr>
          <a:lstStyle/>
          <a:p>
            <a:r>
              <a:rPr lang="en-US" sz="1200" dirty="0">
                <a:solidFill>
                  <a:schemeClr val="bg1"/>
                </a:solidFill>
              </a:rPr>
              <a:t>Review belonging survey in </a:t>
            </a:r>
            <a:r>
              <a:rPr lang="en-US" sz="1200" dirty="0" smtClean="0">
                <a:solidFill>
                  <a:schemeClr val="bg1"/>
                </a:solidFill>
              </a:rPr>
              <a:t>August </a:t>
            </a:r>
            <a:r>
              <a:rPr lang="en-US" sz="1200" dirty="0">
                <a:solidFill>
                  <a:schemeClr val="bg1"/>
                </a:solidFill>
              </a:rPr>
              <a:t>2022, </a:t>
            </a:r>
            <a:endParaRPr lang="en-US" sz="1200" dirty="0" smtClean="0">
              <a:solidFill>
                <a:schemeClr val="bg1"/>
              </a:solidFill>
            </a:endParaRPr>
          </a:p>
          <a:p>
            <a:r>
              <a:rPr lang="en-US" sz="1200" dirty="0" smtClean="0">
                <a:solidFill>
                  <a:schemeClr val="bg1"/>
                </a:solidFill>
              </a:rPr>
              <a:t>all </a:t>
            </a:r>
            <a:r>
              <a:rPr lang="en-US" sz="1200" dirty="0">
                <a:solidFill>
                  <a:schemeClr val="bg1"/>
                </a:solidFill>
              </a:rPr>
              <a:t>students complete survey in October 2022, January 2023, May 2023. </a:t>
            </a:r>
          </a:p>
          <a:p>
            <a:endParaRPr lang="en-US" dirty="0"/>
          </a:p>
        </p:txBody>
      </p:sp>
      <p:sp>
        <p:nvSpPr>
          <p:cNvPr id="7" name="TextBox 6"/>
          <p:cNvSpPr txBox="1"/>
          <p:nvPr/>
        </p:nvSpPr>
        <p:spPr>
          <a:xfrm>
            <a:off x="7306886" y="3998422"/>
            <a:ext cx="1270462" cy="1785104"/>
          </a:xfrm>
          <a:prstGeom prst="rect">
            <a:avLst/>
          </a:prstGeom>
          <a:noFill/>
        </p:spPr>
        <p:txBody>
          <a:bodyPr wrap="square" rtlCol="0">
            <a:spAutoFit/>
          </a:bodyPr>
          <a:lstStyle/>
          <a:p>
            <a:r>
              <a:rPr lang="en-US" sz="1100" b="1" dirty="0" smtClean="0">
                <a:solidFill>
                  <a:schemeClr val="bg1"/>
                </a:solidFill>
              </a:rPr>
              <a:t>Wild school </a:t>
            </a:r>
            <a:r>
              <a:rPr lang="en-US" sz="1100" b="1" dirty="0">
                <a:solidFill>
                  <a:schemeClr val="bg1"/>
                </a:solidFill>
              </a:rPr>
              <a:t>project </a:t>
            </a:r>
            <a:r>
              <a:rPr lang="en-US" sz="1100" dirty="0">
                <a:solidFill>
                  <a:schemeClr val="bg1"/>
                </a:solidFill>
              </a:rPr>
              <a:t>– year 2 (outdoor learning), </a:t>
            </a:r>
            <a:endParaRPr lang="en-US" sz="1100" dirty="0" smtClean="0">
              <a:solidFill>
                <a:schemeClr val="bg1"/>
              </a:solidFill>
            </a:endParaRPr>
          </a:p>
          <a:p>
            <a:r>
              <a:rPr lang="en-US" sz="1100" b="1" dirty="0" smtClean="0">
                <a:solidFill>
                  <a:schemeClr val="bg1"/>
                </a:solidFill>
              </a:rPr>
              <a:t>Pro </a:t>
            </a:r>
            <a:r>
              <a:rPr lang="en-US" sz="1100" b="1" dirty="0">
                <a:solidFill>
                  <a:schemeClr val="bg1"/>
                </a:solidFill>
              </a:rPr>
              <a:t>D Days </a:t>
            </a:r>
            <a:r>
              <a:rPr lang="en-US" sz="1100" b="1" dirty="0" smtClean="0">
                <a:solidFill>
                  <a:schemeClr val="bg1"/>
                </a:solidFill>
              </a:rPr>
              <a:t>August </a:t>
            </a:r>
            <a:r>
              <a:rPr lang="en-US" sz="1100" dirty="0" smtClean="0">
                <a:solidFill>
                  <a:schemeClr val="bg1"/>
                </a:solidFill>
              </a:rPr>
              <a:t>– Outdoor </a:t>
            </a:r>
            <a:r>
              <a:rPr lang="en-US" sz="1100" dirty="0" err="1" smtClean="0">
                <a:solidFill>
                  <a:schemeClr val="bg1"/>
                </a:solidFill>
              </a:rPr>
              <a:t>ed</a:t>
            </a:r>
            <a:r>
              <a:rPr lang="en-US" sz="1100" dirty="0" smtClean="0">
                <a:solidFill>
                  <a:schemeClr val="bg1"/>
                </a:solidFill>
              </a:rPr>
              <a:t>, compassion, trauma-informed practice</a:t>
            </a:r>
          </a:p>
          <a:p>
            <a:r>
              <a:rPr lang="en-US" sz="1100" dirty="0">
                <a:solidFill>
                  <a:schemeClr val="bg1"/>
                </a:solidFill>
              </a:rPr>
              <a:t>B</a:t>
            </a:r>
            <a:r>
              <a:rPr lang="en-US" sz="1100" b="1" dirty="0" smtClean="0">
                <a:solidFill>
                  <a:schemeClr val="bg1"/>
                </a:solidFill>
              </a:rPr>
              <a:t>ook </a:t>
            </a:r>
            <a:r>
              <a:rPr lang="en-US" sz="1100" b="1" dirty="0">
                <a:solidFill>
                  <a:schemeClr val="bg1"/>
                </a:solidFill>
              </a:rPr>
              <a:t>clubs (optional</a:t>
            </a:r>
            <a:r>
              <a:rPr lang="en-US" sz="1100" b="1" dirty="0" smtClean="0">
                <a:solidFill>
                  <a:schemeClr val="bg1"/>
                </a:solidFill>
              </a:rPr>
              <a:t>)</a:t>
            </a:r>
            <a:endParaRPr lang="en-US" sz="1100" dirty="0">
              <a:solidFill>
                <a:schemeClr val="bg1"/>
              </a:solidFill>
            </a:endParaRPr>
          </a:p>
        </p:txBody>
      </p:sp>
      <p:sp>
        <p:nvSpPr>
          <p:cNvPr id="8" name="TextBox 7"/>
          <p:cNvSpPr txBox="1"/>
          <p:nvPr/>
        </p:nvSpPr>
        <p:spPr>
          <a:xfrm>
            <a:off x="9110747" y="3998421"/>
            <a:ext cx="1172095" cy="1723549"/>
          </a:xfrm>
          <a:prstGeom prst="rect">
            <a:avLst/>
          </a:prstGeom>
          <a:noFill/>
        </p:spPr>
        <p:txBody>
          <a:bodyPr wrap="square" rtlCol="0">
            <a:spAutoFit/>
          </a:bodyPr>
          <a:lstStyle/>
          <a:p>
            <a:r>
              <a:rPr lang="en-US" sz="1100" dirty="0" smtClean="0">
                <a:solidFill>
                  <a:schemeClr val="bg1"/>
                </a:solidFill>
              </a:rPr>
              <a:t>-Monthly staff meeting review</a:t>
            </a:r>
          </a:p>
          <a:p>
            <a:r>
              <a:rPr lang="en-US" sz="1100" dirty="0" smtClean="0">
                <a:solidFill>
                  <a:schemeClr val="bg1"/>
                </a:solidFill>
              </a:rPr>
              <a:t>-Collaboration blocks in grade groups</a:t>
            </a:r>
          </a:p>
          <a:p>
            <a:r>
              <a:rPr lang="en-US" sz="1100" dirty="0" smtClean="0">
                <a:solidFill>
                  <a:schemeClr val="bg1"/>
                </a:solidFill>
              </a:rPr>
              <a:t>-Parent and community engagement</a:t>
            </a:r>
          </a:p>
          <a:p>
            <a:endParaRPr lang="en-US" dirty="0"/>
          </a:p>
        </p:txBody>
      </p:sp>
    </p:spTree>
    <p:extLst>
      <p:ext uri="{BB962C8B-B14F-4D97-AF65-F5344CB8AC3E}">
        <p14:creationId xmlns:p14="http://schemas.microsoft.com/office/powerpoint/2010/main" val="14025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9</a:t>
            </a:fld>
            <a:endParaRPr lang="en-US" sz="1600" b="1" dirty="0">
              <a:solidFill>
                <a:schemeClr val="bg1"/>
              </a:solidFill>
            </a:endParaRPr>
          </a:p>
        </p:txBody>
      </p:sp>
      <p:sp>
        <p:nvSpPr>
          <p:cNvPr id="4" name="TextBox 3"/>
          <p:cNvSpPr txBox="1"/>
          <p:nvPr/>
        </p:nvSpPr>
        <p:spPr>
          <a:xfrm>
            <a:off x="3732415" y="2087210"/>
            <a:ext cx="2535438" cy="369332"/>
          </a:xfrm>
          <a:prstGeom prst="rect">
            <a:avLst/>
          </a:prstGeom>
          <a:noFill/>
        </p:spPr>
        <p:txBody>
          <a:bodyPr wrap="none" rtlCol="0">
            <a:spAutoFit/>
          </a:bodyPr>
          <a:lstStyle/>
          <a:p>
            <a:r>
              <a:rPr lang="en-US" dirty="0"/>
              <a:t>2</a:t>
            </a:r>
            <a:r>
              <a:rPr lang="en-US" dirty="0" smtClean="0"/>
              <a:t>. Success for all learners</a:t>
            </a:r>
            <a:endParaRPr lang="en-US" dirty="0"/>
          </a:p>
        </p:txBody>
      </p:sp>
      <p:sp>
        <p:nvSpPr>
          <p:cNvPr id="6" name="TextBox 5"/>
          <p:cNvSpPr txBox="1"/>
          <p:nvPr/>
        </p:nvSpPr>
        <p:spPr>
          <a:xfrm>
            <a:off x="191193" y="3581394"/>
            <a:ext cx="5682774" cy="1723549"/>
          </a:xfrm>
          <a:prstGeom prst="rect">
            <a:avLst/>
          </a:prstGeom>
          <a:noFill/>
        </p:spPr>
        <p:txBody>
          <a:bodyPr wrap="none" rtlCol="0">
            <a:spAutoFit/>
          </a:bodyPr>
          <a:lstStyle/>
          <a:p>
            <a:pPr defTabSz="2438337">
              <a:defRPr sz="2000" spc="120">
                <a:solidFill>
                  <a:srgbClr val="225572"/>
                </a:solidFill>
                <a:latin typeface="Lato Regular"/>
                <a:ea typeface="Lato Regular"/>
                <a:cs typeface="Lato Regular"/>
                <a:sym typeface="Lato Regular"/>
              </a:defRPr>
            </a:pPr>
            <a:r>
              <a:rPr lang="en-US" sz="2800" spc="180" dirty="0" smtClean="0">
                <a:latin typeface="Lato Black"/>
                <a:ea typeface="Lato Black"/>
                <a:cs typeface="Lato Black"/>
                <a:sym typeface="Lato Black"/>
              </a:rPr>
              <a:t>#1</a:t>
            </a:r>
            <a:r>
              <a:rPr lang="en-US" sz="2800" spc="180" dirty="0">
                <a:latin typeface="Lato Black"/>
                <a:ea typeface="Lato Black"/>
                <a:cs typeface="Lato Black"/>
                <a:sym typeface="Lato Black"/>
              </a:rPr>
              <a:t>: Number </a:t>
            </a:r>
            <a:r>
              <a:rPr lang="en-US" sz="2800" spc="180" dirty="0" smtClean="0">
                <a:latin typeface="Lato Black"/>
                <a:ea typeface="Lato Black"/>
                <a:cs typeface="Lato Black"/>
                <a:sym typeface="Lato Black"/>
              </a:rPr>
              <a:t>Sense</a:t>
            </a:r>
          </a:p>
          <a:p>
            <a:pPr defTabSz="2438337">
              <a:defRPr sz="2000" spc="120">
                <a:solidFill>
                  <a:srgbClr val="225572"/>
                </a:solidFill>
                <a:latin typeface="Lato Regular"/>
                <a:ea typeface="Lato Regular"/>
                <a:cs typeface="Lato Regular"/>
                <a:sym typeface="Lato Regular"/>
              </a:defRPr>
            </a:pPr>
            <a:r>
              <a:rPr lang="en-US" dirty="0">
                <a:latin typeface="Lato Black"/>
                <a:ea typeface="Lato Black"/>
                <a:cs typeface="Lato Black"/>
                <a:sym typeface="Lato Black"/>
              </a:rPr>
              <a:t/>
            </a:r>
            <a:br>
              <a:rPr lang="en-US" dirty="0">
                <a:latin typeface="Lato Black"/>
                <a:ea typeface="Lato Black"/>
                <a:cs typeface="Lato Black"/>
                <a:sym typeface="Lato Black"/>
              </a:rPr>
            </a:br>
            <a:r>
              <a:rPr lang="en-US" dirty="0">
                <a:latin typeface="Lato Medium"/>
                <a:ea typeface="Lato Medium"/>
                <a:cs typeface="Lato Medium"/>
                <a:sym typeface="Lato Medium"/>
              </a:rPr>
              <a:t>To reduce the number of students who are </a:t>
            </a:r>
            <a:endParaRPr lang="en-US" dirty="0" smtClean="0">
              <a:latin typeface="Lato Medium"/>
              <a:ea typeface="Lato Medium"/>
              <a:cs typeface="Lato Medium"/>
              <a:sym typeface="Lato Medium"/>
            </a:endParaRPr>
          </a:p>
          <a:p>
            <a:pPr defTabSz="2438337">
              <a:defRPr sz="2000" spc="120">
                <a:solidFill>
                  <a:srgbClr val="225572"/>
                </a:solidFill>
                <a:latin typeface="Lato Regular"/>
                <a:ea typeface="Lato Regular"/>
                <a:cs typeface="Lato Regular"/>
                <a:sym typeface="Lato Regular"/>
              </a:defRPr>
            </a:pPr>
            <a:r>
              <a:rPr lang="en-US" dirty="0" smtClean="0">
                <a:latin typeface="Lato Medium"/>
                <a:ea typeface="Lato Medium"/>
                <a:cs typeface="Lato Medium"/>
                <a:sym typeface="Lato Medium"/>
              </a:rPr>
              <a:t>emerging </a:t>
            </a:r>
            <a:r>
              <a:rPr lang="en-US" dirty="0">
                <a:latin typeface="Lato Medium"/>
                <a:ea typeface="Lato Medium"/>
                <a:cs typeface="Lato Medium"/>
                <a:sym typeface="Lato Medium"/>
              </a:rPr>
              <a:t>in number sense.  </a:t>
            </a:r>
          </a:p>
          <a:p>
            <a:endParaRPr lang="en-US" dirty="0"/>
          </a:p>
        </p:txBody>
      </p:sp>
      <p:pic>
        <p:nvPicPr>
          <p:cNvPr id="9" name="CBEEN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266" y="567168"/>
            <a:ext cx="4540601" cy="41599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57048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55DDC35-DC4F-45D3-B67F-45F37E29C2CD}" vid="{297C9939-7496-4636-8269-A7197D60A5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CC33018EE16B459B80115A0422F06B" ma:contentTypeVersion="9" ma:contentTypeDescription="Create a new document." ma:contentTypeScope="" ma:versionID="f922245165df71e8a6baa55d3029251e">
  <xsd:schema xmlns:xsd="http://www.w3.org/2001/XMLSchema" xmlns:xs="http://www.w3.org/2001/XMLSchema" xmlns:p="http://schemas.microsoft.com/office/2006/metadata/properties" xmlns:ns2="753041f2-3f9f-4aac-8787-ae098e2fd8ae" targetNamespace="http://schemas.microsoft.com/office/2006/metadata/properties" ma:root="true" ma:fieldsID="afe22a5b5974d15c29dc202251fc5bee" ns2:_="">
    <xsd:import namespace="753041f2-3f9f-4aac-8787-ae098e2fd8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3041f2-3f9f-4aac-8787-ae098e2fd8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7E713D-F60F-492E-BE01-0F29DD5BE3FE}">
  <ds:schemaRefs>
    <ds:schemaRef ds:uri="http://schemas.microsoft.com/office/infopath/2007/PartnerControls"/>
    <ds:schemaRef ds:uri="http://schemas.microsoft.com/office/2006/metadata/properties"/>
    <ds:schemaRef ds:uri="753041f2-3f9f-4aac-8787-ae098e2fd8ae"/>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556E1322-F036-4E24-95AC-FA6CAC48C1A6}">
  <ds:schemaRefs>
    <ds:schemaRef ds:uri="http://schemas.microsoft.com/sharepoint/v3/contenttype/forms"/>
  </ds:schemaRefs>
</ds:datastoreItem>
</file>

<file path=customXml/itemProps3.xml><?xml version="1.0" encoding="utf-8"?>
<ds:datastoreItem xmlns:ds="http://schemas.openxmlformats.org/officeDocument/2006/customXml" ds:itemID="{9E439F08-C15A-4D3B-84FA-A6061D6460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3041f2-3f9f-4aac-8787-ae098e2fd8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2022_School Success Plan_Template</Template>
  <TotalTime>6564</TotalTime>
  <Words>1245</Words>
  <Application>Microsoft Office PowerPoint</Application>
  <PresentationFormat>Widescreen</PresentationFormat>
  <Paragraphs>135</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Helvetica Neue</vt:lpstr>
      <vt:lpstr>Lato Black</vt:lpstr>
      <vt:lpstr>Lato Medium</vt:lpstr>
      <vt:lpstr>Lato Regular</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SD#6 Rocky Mountain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Decosse</dc:creator>
  <cp:lastModifiedBy>Stacy Decosse</cp:lastModifiedBy>
  <cp:revision>32</cp:revision>
  <dcterms:created xsi:type="dcterms:W3CDTF">2022-05-11T18:00:49Z</dcterms:created>
  <dcterms:modified xsi:type="dcterms:W3CDTF">2022-09-06T15:04:19Z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0x0101009BCC33018EE16B459B80115A0422F06B</vt:lpwstr>
  </property>
</Properties>
</file>