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73" r:id="rId9"/>
    <p:sldId id="276" r:id="rId10"/>
    <p:sldId id="277" r:id="rId11"/>
    <p:sldId id="267" r:id="rId12"/>
    <p:sldId id="272" r:id="rId13"/>
    <p:sldId id="274" r:id="rId14"/>
    <p:sldId id="275" r:id="rId15"/>
    <p:sldId id="271" r:id="rId16"/>
    <p:sldId id="260" r:id="rId17"/>
    <p:sldId id="262" r:id="rId18"/>
    <p:sldId id="281" r:id="rId19"/>
    <p:sldId id="282" r:id="rId20"/>
    <p:sldId id="279" r:id="rId21"/>
    <p:sldId id="278"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FFDA44"/>
    <a:srgbClr val="FCFDFE"/>
    <a:srgbClr val="EBF2F9"/>
    <a:srgbClr val="F0F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A7B2-FD66-4E68-AEA6-15B9B1ED5F9F}"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9/26/2022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9/26/2022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9/26/2022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9/26/2022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9/26/2022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9/26/2022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9/26/2022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9/26/2022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9/26/2022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9/26/2022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9/26/2022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9/26/2022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hyperlink" Target="https://www.edcan.ca/wp-content/uploads/cea-2009-wdydist-teaching.pdf"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00110"/>
          </a:xfrm>
          <a:prstGeom prst="rect">
            <a:avLst/>
          </a:prstGeom>
          <a:noFill/>
        </p:spPr>
        <p:txBody>
          <a:bodyPr wrap="square" rtlCol="0">
            <a:spAutoFit/>
          </a:bodyPr>
          <a:lstStyle/>
          <a:p>
            <a:pPr algn="r"/>
            <a:r>
              <a:rPr lang="en-US" sz="2000" dirty="0" smtClean="0">
                <a:solidFill>
                  <a:schemeClr val="bg1"/>
                </a:solidFill>
                <a:latin typeface="Roboto" panose="02000000000000000000" pitchFamily="2" charset="0"/>
                <a:ea typeface="Roboto" panose="02000000000000000000" pitchFamily="2" charset="0"/>
                <a:cs typeface="Roboto" panose="02000000000000000000" pitchFamily="2" charset="0"/>
              </a:rPr>
              <a:t>September </a:t>
            </a:r>
            <a:r>
              <a:rPr lang="en-US" sz="2000" dirty="0" smtClean="0">
                <a:solidFill>
                  <a:schemeClr val="bg1"/>
                </a:solidFill>
                <a:latin typeface="Roboto" panose="02000000000000000000" pitchFamily="2" charset="0"/>
                <a:ea typeface="Roboto" panose="02000000000000000000" pitchFamily="2" charset="0"/>
                <a:cs typeface="Roboto" panose="02000000000000000000" pitchFamily="2" charset="0"/>
              </a:rPr>
              <a:t>2022</a:t>
            </a:r>
            <a:endParaRPr lang="en-US" sz="20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4ECA52DA-4A5C-430D-BDF3-4061A9EC9BF3}"/>
              </a:ext>
            </a:extLst>
          </p:cNvPr>
          <p:cNvSpPr txBox="1"/>
          <p:nvPr/>
        </p:nvSpPr>
        <p:spPr>
          <a:xfrm>
            <a:off x="5139891" y="3583356"/>
            <a:ext cx="5957348" cy="523220"/>
          </a:xfrm>
          <a:prstGeom prst="rect">
            <a:avLst/>
          </a:prstGeom>
          <a:noFill/>
        </p:spPr>
        <p:txBody>
          <a:bodyPr wrap="square" rtlCol="0">
            <a:spAutoFit/>
          </a:bodyPr>
          <a:lstStyle/>
          <a:p>
            <a:pPr algn="r"/>
            <a:r>
              <a:rPr lang="en-US" sz="2800" dirty="0" smtClean="0">
                <a:solidFill>
                  <a:schemeClr val="bg1"/>
                </a:solidFill>
                <a:latin typeface="Roboto" panose="02000000000000000000" pitchFamily="2" charset="0"/>
                <a:ea typeface="Roboto" panose="02000000000000000000" pitchFamily="2" charset="0"/>
                <a:cs typeface="Roboto" panose="02000000000000000000" pitchFamily="2" charset="0"/>
              </a:rPr>
              <a:t>Alexander Park Elementary School</a:t>
            </a:r>
            <a:endParaRPr lang="en-US" sz="2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2" name="Picture 1"/>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6667" b="84545" l="18667" r="79152"/>
                    </a14:imgEffect>
                  </a14:imgLayer>
                </a14:imgProps>
              </a:ext>
              <a:ext uri="{28A0092B-C50C-407E-A947-70E740481C1C}">
                <a14:useLocalDpi xmlns:a14="http://schemas.microsoft.com/office/drawing/2010/main" val="0"/>
              </a:ext>
            </a:extLst>
          </a:blip>
          <a:srcRect l="18207" t="7450" r="19457" b="14094"/>
          <a:stretch/>
        </p:blipFill>
        <p:spPr>
          <a:xfrm>
            <a:off x="159025" y="125436"/>
            <a:ext cx="4135884" cy="520551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543147" y="4543293"/>
            <a:ext cx="6687560" cy="523220"/>
          </a:xfrm>
          <a:prstGeom prst="rect">
            <a:avLst/>
          </a:prstGeom>
        </p:spPr>
        <p:txBody>
          <a:bodyPr wrap="square">
            <a:spAutoFit/>
          </a:bodyPr>
          <a:lstStyle/>
          <a:p>
            <a:r>
              <a:rPr lang="en-US" sz="2000" b="1" i="1" dirty="0" smtClean="0">
                <a:solidFill>
                  <a:srgbClr val="FFDA44"/>
                </a:solidFill>
                <a:latin typeface="Roboto" panose="02000000000000000000" pitchFamily="2" charset="0"/>
                <a:ea typeface="Roboto" panose="02000000000000000000" pitchFamily="2" charset="0"/>
                <a:cs typeface="Roboto" panose="02000000000000000000" pitchFamily="2" charset="0"/>
              </a:rPr>
              <a:t>We have something </a:t>
            </a:r>
            <a:r>
              <a:rPr lang="en-US" sz="2000" b="1" i="1" dirty="0">
                <a:solidFill>
                  <a:srgbClr val="FFDA44"/>
                </a:solidFill>
                <a:latin typeface="Roboto" panose="02000000000000000000" pitchFamily="2" charset="0"/>
                <a:ea typeface="Roboto" panose="02000000000000000000" pitchFamily="2" charset="0"/>
                <a:cs typeface="Roboto" panose="02000000000000000000" pitchFamily="2" charset="0"/>
              </a:rPr>
              <a:t>to </a:t>
            </a:r>
            <a:r>
              <a:rPr lang="en-US" sz="2800" b="1" dirty="0">
                <a:solidFill>
                  <a:srgbClr val="8B8B8B"/>
                </a:solidFill>
                <a:latin typeface="Ravie" panose="04040805050809020602" pitchFamily="82" charset="0"/>
                <a:ea typeface="Roboto" panose="02000000000000000000" pitchFamily="2" charset="0"/>
                <a:cs typeface="Roboto" panose="02000000000000000000" pitchFamily="2" charset="0"/>
              </a:rPr>
              <a:t>howl</a:t>
            </a:r>
            <a:r>
              <a:rPr lang="en-US" sz="2000" b="1" dirty="0">
                <a:solidFill>
                  <a:srgbClr val="FFDA44"/>
                </a:solidFill>
                <a:latin typeface="Roboto" panose="02000000000000000000" pitchFamily="2" charset="0"/>
                <a:ea typeface="Roboto" panose="02000000000000000000" pitchFamily="2" charset="0"/>
                <a:cs typeface="Roboto" panose="02000000000000000000" pitchFamily="2" charset="0"/>
              </a:rPr>
              <a:t> </a:t>
            </a:r>
            <a:r>
              <a:rPr lang="en-US" sz="2000" b="1" i="1" dirty="0" smtClean="0">
                <a:solidFill>
                  <a:srgbClr val="FFDA44"/>
                </a:solidFill>
                <a:latin typeface="Roboto" panose="02000000000000000000" pitchFamily="2" charset="0"/>
                <a:ea typeface="Roboto" panose="02000000000000000000" pitchFamily="2" charset="0"/>
                <a:cs typeface="Roboto" panose="02000000000000000000" pitchFamily="2" charset="0"/>
              </a:rPr>
              <a:t>about at Alexander Park!</a:t>
            </a:r>
            <a:endParaRPr lang="en-US" sz="2000" b="1" i="1" dirty="0">
              <a:solidFill>
                <a:srgbClr val="FFDA44"/>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790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dirty="0">
              <a:solidFill>
                <a:schemeClr val="bg1"/>
              </a:solidFill>
            </a:endParaRPr>
          </a:p>
        </p:txBody>
      </p:sp>
      <p:sp>
        <p:nvSpPr>
          <p:cNvPr id="8" name="TextBox 7"/>
          <p:cNvSpPr txBox="1"/>
          <p:nvPr/>
        </p:nvSpPr>
        <p:spPr>
          <a:xfrm>
            <a:off x="5558724" y="1286116"/>
            <a:ext cx="3329360" cy="830997"/>
          </a:xfrm>
          <a:prstGeom prst="rect">
            <a:avLst/>
          </a:prstGeom>
          <a:noFill/>
        </p:spPr>
        <p:txBody>
          <a:bodyPr wrap="square" rtlCol="0">
            <a:spAutoFit/>
          </a:bodyPr>
          <a:lstStyle/>
          <a:p>
            <a:r>
              <a:rPr lang="en-US" sz="2000" b="1" dirty="0" smtClean="0">
                <a:latin typeface="Roboto" panose="02000000000000000000" pitchFamily="2" charset="0"/>
                <a:ea typeface="Roboto" panose="02000000000000000000" pitchFamily="2" charset="0"/>
                <a:cs typeface="Roboto" panose="02000000000000000000" pitchFamily="2" charset="0"/>
              </a:rPr>
              <a:t>2021/22 Reading Success</a:t>
            </a:r>
          </a:p>
          <a:p>
            <a:r>
              <a:rPr lang="en-US" sz="1400" i="1" dirty="0" smtClean="0">
                <a:latin typeface="Roboto" panose="02000000000000000000" pitchFamily="2" charset="0"/>
                <a:ea typeface="Roboto" panose="02000000000000000000" pitchFamily="2" charset="0"/>
                <a:cs typeface="Roboto" panose="02000000000000000000" pitchFamily="2" charset="0"/>
              </a:rPr>
              <a:t>PM Benchmarks</a:t>
            </a:r>
            <a:br>
              <a:rPr lang="en-US" sz="1400" i="1" dirty="0" smtClean="0">
                <a:latin typeface="Roboto" panose="02000000000000000000" pitchFamily="2" charset="0"/>
                <a:ea typeface="Roboto" panose="02000000000000000000" pitchFamily="2" charset="0"/>
                <a:cs typeface="Roboto" panose="02000000000000000000" pitchFamily="2" charset="0"/>
              </a:rPr>
            </a:br>
            <a:r>
              <a:rPr lang="en-US" sz="1400" i="1" dirty="0" smtClean="0">
                <a:latin typeface="Roboto" panose="02000000000000000000" pitchFamily="2" charset="0"/>
                <a:ea typeface="Roboto" panose="02000000000000000000" pitchFamily="2" charset="0"/>
                <a:cs typeface="Roboto" panose="02000000000000000000" pitchFamily="2" charset="0"/>
              </a:rPr>
              <a:t>Current Gr. 2/3 student only</a:t>
            </a:r>
            <a:endParaRPr lang="en-US" sz="1400" i="1"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12531" t="19749" r="8270"/>
          <a:stretch/>
        </p:blipFill>
        <p:spPr>
          <a:xfrm>
            <a:off x="336847" y="2394075"/>
            <a:ext cx="4739245" cy="3601627"/>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5558724" y="2117113"/>
            <a:ext cx="5838093" cy="3878589"/>
            <a:chOff x="5380892" y="2100180"/>
            <a:chExt cx="5838093" cy="3878589"/>
          </a:xfrm>
        </p:grpSpPr>
        <p:pic>
          <p:nvPicPr>
            <p:cNvPr id="7" name="Picture 6"/>
            <p:cNvPicPr>
              <a:picLocks noChangeAspect="1"/>
            </p:cNvPicPr>
            <p:nvPr/>
          </p:nvPicPr>
          <p:blipFill rotWithShape="1">
            <a:blip r:embed="rId4"/>
            <a:srcRect r="11598" b="3303"/>
            <a:stretch/>
          </p:blipFill>
          <p:spPr>
            <a:xfrm>
              <a:off x="5380892" y="2284846"/>
              <a:ext cx="5838093" cy="369392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166339" y="3072762"/>
              <a:ext cx="1981200" cy="307777"/>
            </a:xfrm>
            <a:prstGeom prst="rect">
              <a:avLst/>
            </a:prstGeom>
            <a:noFill/>
          </p:spPr>
          <p:txBody>
            <a:bodyPr wrap="square" rtlCol="0">
              <a:spAutoFit/>
            </a:bodyPr>
            <a:lstStyle/>
            <a:p>
              <a:r>
                <a:rPr lang="en-US" sz="1400" dirty="0" smtClean="0">
                  <a:latin typeface="Roboto" panose="02000000000000000000" pitchFamily="2" charset="0"/>
                  <a:ea typeface="Roboto" panose="02000000000000000000" pitchFamily="2" charset="0"/>
                  <a:cs typeface="Roboto" panose="02000000000000000000" pitchFamily="2" charset="0"/>
                </a:rPr>
                <a:t>Emerging    On Track</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11" name="TextBox 10"/>
            <p:cNvSpPr txBox="1"/>
            <p:nvPr/>
          </p:nvSpPr>
          <p:spPr>
            <a:xfrm>
              <a:off x="9960745" y="2478467"/>
              <a:ext cx="1008184" cy="307777"/>
            </a:xfrm>
            <a:prstGeom prst="rect">
              <a:avLst/>
            </a:prstGeom>
            <a:noFill/>
          </p:spPr>
          <p:txBody>
            <a:bodyPr wrap="square" rtlCol="0">
              <a:spAutoFit/>
            </a:bodyPr>
            <a:lstStyle/>
            <a:p>
              <a:r>
                <a:rPr lang="en-US" sz="1400" dirty="0" smtClean="0">
                  <a:latin typeface="Roboto" panose="02000000000000000000" pitchFamily="2" charset="0"/>
                  <a:ea typeface="Roboto" panose="02000000000000000000" pitchFamily="2" charset="0"/>
                  <a:cs typeface="Roboto" panose="02000000000000000000" pitchFamily="2" charset="0"/>
                </a:rPr>
                <a:t>On Track</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12" name="TextBox 11"/>
            <p:cNvSpPr txBox="1"/>
            <p:nvPr/>
          </p:nvSpPr>
          <p:spPr>
            <a:xfrm>
              <a:off x="6491597" y="2672653"/>
              <a:ext cx="1535723" cy="369332"/>
            </a:xfrm>
            <a:prstGeom prst="rect">
              <a:avLst/>
            </a:prstGeom>
            <a:solidFill>
              <a:schemeClr val="bg1"/>
            </a:solidFill>
          </p:spPr>
          <p:txBody>
            <a:bodyPr wrap="square" rtlCol="0">
              <a:spAutoFit/>
            </a:bodyPr>
            <a:lstStyle/>
            <a:p>
              <a:r>
                <a:rPr lang="en-US" b="1" dirty="0" smtClean="0">
                  <a:latin typeface="Roboto" panose="02000000000000000000" pitchFamily="2" charset="0"/>
                  <a:ea typeface="Roboto" panose="02000000000000000000" pitchFamily="2" charset="0"/>
                  <a:cs typeface="Roboto" panose="02000000000000000000" pitchFamily="2" charset="0"/>
                </a:rPr>
                <a:t>Fall 2021</a:t>
              </a:r>
              <a:endParaRPr lang="en-US" b="1"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p:cNvSpPr txBox="1"/>
            <p:nvPr/>
          </p:nvSpPr>
          <p:spPr>
            <a:xfrm>
              <a:off x="9192884" y="2100180"/>
              <a:ext cx="1535723" cy="369332"/>
            </a:xfrm>
            <a:prstGeom prst="rect">
              <a:avLst/>
            </a:prstGeom>
            <a:solidFill>
              <a:schemeClr val="bg1"/>
            </a:solidFill>
          </p:spPr>
          <p:txBody>
            <a:bodyPr wrap="square" rtlCol="0">
              <a:spAutoFit/>
            </a:bodyPr>
            <a:lstStyle/>
            <a:p>
              <a:r>
                <a:rPr lang="en-US" b="1" dirty="0" smtClean="0">
                  <a:latin typeface="Roboto" panose="02000000000000000000" pitchFamily="2" charset="0"/>
                  <a:ea typeface="Roboto" panose="02000000000000000000" pitchFamily="2" charset="0"/>
                  <a:cs typeface="Roboto" panose="02000000000000000000" pitchFamily="2" charset="0"/>
                </a:rPr>
                <a:t>Spring 2022</a:t>
              </a:r>
              <a:endParaRPr lang="en-US" b="1" dirty="0">
                <a:latin typeface="Roboto" panose="02000000000000000000" pitchFamily="2" charset="0"/>
                <a:ea typeface="Roboto" panose="02000000000000000000" pitchFamily="2" charset="0"/>
                <a:cs typeface="Roboto" panose="02000000000000000000" pitchFamily="2" charset="0"/>
              </a:endParaRPr>
            </a:p>
          </p:txBody>
        </p:sp>
        <p:sp>
          <p:nvSpPr>
            <p:cNvPr id="14" name="TextBox 13"/>
            <p:cNvSpPr txBox="1"/>
            <p:nvPr/>
          </p:nvSpPr>
          <p:spPr>
            <a:xfrm>
              <a:off x="9001487" y="3667190"/>
              <a:ext cx="1008184" cy="307777"/>
            </a:xfrm>
            <a:prstGeom prst="rect">
              <a:avLst/>
            </a:prstGeom>
            <a:solidFill>
              <a:schemeClr val="bg1"/>
            </a:solidFill>
          </p:spPr>
          <p:txBody>
            <a:bodyPr wrap="square" rtlCol="0">
              <a:spAutoFit/>
            </a:bodyPr>
            <a:lstStyle/>
            <a:p>
              <a:r>
                <a:rPr lang="en-US" sz="1400" dirty="0" smtClean="0">
                  <a:latin typeface="Roboto" panose="02000000000000000000" pitchFamily="2" charset="0"/>
                  <a:ea typeface="Roboto" panose="02000000000000000000" pitchFamily="2" charset="0"/>
                  <a:cs typeface="Roboto" panose="02000000000000000000" pitchFamily="2" charset="0"/>
                </a:rPr>
                <a:t>Emerging</a:t>
              </a:r>
              <a:endParaRPr lang="en-US" sz="14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65525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Isosceles Triangle 23"/>
          <p:cNvSpPr/>
          <p:nvPr/>
        </p:nvSpPr>
        <p:spPr>
          <a:xfrm rot="5400000">
            <a:off x="2421895" y="-125080"/>
            <a:ext cx="3825528" cy="7655342"/>
          </a:xfrm>
          <a:prstGeom prst="triangle">
            <a:avLst>
              <a:gd name="adj" fmla="val 49205"/>
            </a:avLst>
          </a:prstGeom>
          <a:solidFill>
            <a:srgbClr val="F0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dirty="0">
              <a:solidFill>
                <a:schemeClr val="bg1"/>
              </a:solidFill>
            </a:endParaRPr>
          </a:p>
        </p:txBody>
      </p:sp>
      <p:sp>
        <p:nvSpPr>
          <p:cNvPr id="3" name="TextBox 2"/>
          <p:cNvSpPr txBox="1"/>
          <p:nvPr/>
        </p:nvSpPr>
        <p:spPr>
          <a:xfrm>
            <a:off x="651424" y="1741113"/>
            <a:ext cx="3500582" cy="4247317"/>
          </a:xfrm>
          <a:prstGeom prst="rect">
            <a:avLst/>
          </a:prstGeom>
          <a:noFill/>
        </p:spPr>
        <p:txBody>
          <a:bodyPr wrap="square" rtlCol="0">
            <a:spAutoFit/>
          </a:bodyPr>
          <a:lstStyle/>
          <a:p>
            <a:r>
              <a:rPr lang="en-US" dirty="0" smtClean="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We have improved this year based on levelled reading assessments, but still have a significantly high proportion of students (35-40%) who are not yet on track in reading development.</a:t>
            </a:r>
          </a:p>
          <a:p>
            <a:endPar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endParaRPr>
          </a:p>
          <a:p>
            <a:r>
              <a:rPr lang="en-US" dirty="0" smtClean="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Our Learning Services Department reports that the majority of students referred for reading support struggle with grapheme mapping (matching letter to letter sounds) and letter sound knowledge.</a:t>
            </a:r>
            <a:endPar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4373940" y="1879612"/>
            <a:ext cx="3500582" cy="3970318"/>
          </a:xfrm>
          <a:prstGeom prst="rect">
            <a:avLst/>
          </a:prstGeom>
          <a:noFill/>
        </p:spPr>
        <p:txBody>
          <a:bodyPr wrap="square" rtlCol="0">
            <a:spAutoFit/>
          </a:bodyPr>
          <a:lstStyle/>
          <a:p>
            <a:r>
              <a:rPr lang="en-US" dirty="0" smtClean="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K/1 students will receive direct instruction in phonemic </a:t>
            </a:r>
            <a:r>
              <a:rPr lang="en-US"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awareness </a:t>
            </a:r>
            <a:r>
              <a:rPr lang="en-US" dirty="0" smtClean="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and phonics. They will regularly use decodable texts as part of a balanced literacy program.</a:t>
            </a:r>
          </a:p>
          <a:p>
            <a:endParaRPr lang="en-US"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endParaRPr>
          </a:p>
          <a:p>
            <a:r>
              <a:rPr lang="en-US" dirty="0" smtClean="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Gr. 2/3 students will continue to read decodable text, when applicable, as part of a balanced literacy program. They will receive direct instruction of phonics using a phoneme-based spelling program.</a:t>
            </a:r>
            <a:endParaRPr lang="en-US"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p:cNvSpPr txBox="1"/>
          <p:nvPr/>
        </p:nvSpPr>
        <p:spPr>
          <a:xfrm>
            <a:off x="8096456" y="3264606"/>
            <a:ext cx="3500582" cy="1200329"/>
          </a:xfrm>
          <a:prstGeom prst="rect">
            <a:avLst/>
          </a:prstGeom>
          <a:noFill/>
        </p:spPr>
        <p:txBody>
          <a:bodyPr wrap="square" rtlCol="0">
            <a:spAutoFit/>
          </a:bodyPr>
          <a:lstStyle/>
          <a:p>
            <a:r>
              <a:rPr lang="en-US" dirty="0" smtClean="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Will consistent, school-wide instruction in language sound-based reading improve reading performance?</a:t>
            </a:r>
            <a:endParaRPr lang="en-US"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endParaRPr>
          </a:p>
        </p:txBody>
      </p:sp>
      <p:grpSp>
        <p:nvGrpSpPr>
          <p:cNvPr id="21" name="Group 20"/>
          <p:cNvGrpSpPr/>
          <p:nvPr/>
        </p:nvGrpSpPr>
        <p:grpSpPr>
          <a:xfrm>
            <a:off x="8232451" y="4442603"/>
            <a:ext cx="3696380" cy="2108457"/>
            <a:chOff x="8153717" y="4702210"/>
            <a:chExt cx="3696380" cy="2108457"/>
          </a:xfrm>
        </p:grpSpPr>
        <p:pic>
          <p:nvPicPr>
            <p:cNvPr id="22" name="Picture 21"/>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6667" b="84545" l="18667" r="79152"/>
                      </a14:imgEffect>
                    </a14:imgLayer>
                  </a14:imgProps>
                </a:ext>
                <a:ext uri="{28A0092B-C50C-407E-A947-70E740481C1C}">
                  <a14:useLocalDpi xmlns:a14="http://schemas.microsoft.com/office/drawing/2010/main" val="0"/>
                </a:ext>
              </a:extLst>
            </a:blip>
            <a:srcRect l="18207" t="7450" r="19457" b="14094"/>
            <a:stretch/>
          </p:blipFill>
          <p:spPr>
            <a:xfrm>
              <a:off x="8153717" y="4702210"/>
              <a:ext cx="1675211" cy="2108457"/>
            </a:xfrm>
            <a:prstGeom prst="rect">
              <a:avLst/>
            </a:prstGeom>
          </p:spPr>
        </p:pic>
        <p:sp>
          <p:nvSpPr>
            <p:cNvPr id="23" name="TextBox 22"/>
            <p:cNvSpPr txBox="1"/>
            <p:nvPr/>
          </p:nvSpPr>
          <p:spPr>
            <a:xfrm>
              <a:off x="9296678" y="6373494"/>
              <a:ext cx="2553419" cy="338554"/>
            </a:xfrm>
            <a:prstGeom prst="rect">
              <a:avLst/>
            </a:prstGeom>
            <a:noFill/>
          </p:spPr>
          <p:txBody>
            <a:bodyPr wrap="square" rtlCol="0">
              <a:spAutoFit/>
            </a:bodyPr>
            <a:lstStyle/>
            <a:p>
              <a:r>
                <a:rPr lang="en-US" sz="1400" dirty="0" smtClean="0">
                  <a:solidFill>
                    <a:srgbClr val="0070C0"/>
                  </a:solidFill>
                  <a:latin typeface="Roboto" panose="02000000000000000000" pitchFamily="2" charset="0"/>
                  <a:ea typeface="Roboto" panose="02000000000000000000" pitchFamily="2" charset="0"/>
                  <a:cs typeface="Roboto" panose="02000000000000000000" pitchFamily="2" charset="0"/>
                </a:rPr>
                <a:t>Something to </a:t>
              </a:r>
              <a:r>
                <a:rPr lang="en-US" sz="1600" dirty="0" smtClean="0">
                  <a:solidFill>
                    <a:srgbClr val="8B8B8B"/>
                  </a:solidFill>
                  <a:latin typeface="Ravie" panose="04040805050809020602" pitchFamily="82" charset="0"/>
                  <a:ea typeface="Roboto" panose="02000000000000000000" pitchFamily="2" charset="0"/>
                  <a:cs typeface="Roboto" panose="02000000000000000000" pitchFamily="2" charset="0"/>
                </a:rPr>
                <a:t>howl</a:t>
              </a:r>
              <a:r>
                <a:rPr lang="en-US" sz="1400" dirty="0" smtClean="0">
                  <a:solidFill>
                    <a:srgbClr val="0070C0"/>
                  </a:solidFill>
                  <a:latin typeface="Roboto" panose="02000000000000000000" pitchFamily="2" charset="0"/>
                  <a:ea typeface="Roboto" panose="02000000000000000000" pitchFamily="2" charset="0"/>
                  <a:cs typeface="Roboto" panose="02000000000000000000" pitchFamily="2" charset="0"/>
                </a:rPr>
                <a:t> about!</a:t>
              </a:r>
              <a:endParaRPr lang="en-US" sz="1400"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99864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dirty="0">
              <a:solidFill>
                <a:schemeClr val="bg1"/>
              </a:solidFill>
            </a:endParaRPr>
          </a:p>
        </p:txBody>
      </p:sp>
      <p:sp>
        <p:nvSpPr>
          <p:cNvPr id="2" name="TextBox 1"/>
          <p:cNvSpPr txBox="1"/>
          <p:nvPr/>
        </p:nvSpPr>
        <p:spPr>
          <a:xfrm>
            <a:off x="1798718" y="4002657"/>
            <a:ext cx="1579298" cy="1615827"/>
          </a:xfrm>
          <a:prstGeom prst="rect">
            <a:avLst/>
          </a:prstGeom>
          <a:noFill/>
        </p:spPr>
        <p:txBody>
          <a:bodyPr wrap="square" rtlCol="0">
            <a:spAutoFit/>
          </a:bodyPr>
          <a:lstStyle/>
          <a:p>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Teachers will choose two students to watch this year, and reflect monthly on </a:t>
            </a:r>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their learning to read experiences </a:t>
            </a: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with other staff members</a:t>
            </a:r>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a:t>
            </a:r>
          </a:p>
          <a:p>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PM at least 2X/year</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p:cNvSpPr txBox="1"/>
          <p:nvPr/>
        </p:nvSpPr>
        <p:spPr>
          <a:xfrm>
            <a:off x="3697858" y="3894935"/>
            <a:ext cx="1259456" cy="1107996"/>
          </a:xfrm>
          <a:prstGeom prst="rect">
            <a:avLst/>
          </a:prstGeom>
          <a:noFill/>
        </p:spPr>
        <p:txBody>
          <a:bodyPr wrap="square" rtlCol="0">
            <a:spAutoFit/>
          </a:bodyPr>
          <a:lstStyle/>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In May 2023, 70% of students will demonstrate proficiency in reading grade level text.</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7191335" y="3984299"/>
            <a:ext cx="1259456" cy="938719"/>
          </a:xfrm>
          <a:prstGeom prst="rect">
            <a:avLst/>
          </a:prstGeom>
          <a:noFill/>
        </p:spPr>
        <p:txBody>
          <a:bodyPr wrap="square" rtlCol="0">
            <a:spAutoFit/>
          </a:bodyPr>
          <a:lstStyle/>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Book Study: </a:t>
            </a:r>
            <a:r>
              <a:rPr lang="en-US" sz="1100" i="1" dirty="0" smtClean="0">
                <a:solidFill>
                  <a:schemeClr val="bg1"/>
                </a:solidFill>
                <a:latin typeface="Roboto" panose="02000000000000000000" pitchFamily="2" charset="0"/>
                <a:ea typeface="Roboto" panose="02000000000000000000" pitchFamily="2" charset="0"/>
                <a:cs typeface="Roboto" panose="02000000000000000000" pitchFamily="2" charset="0"/>
              </a:rPr>
              <a:t>Shifting the Balance</a:t>
            </a:r>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 by </a:t>
            </a:r>
            <a:r>
              <a:rPr lang="en-US" sz="1100" dirty="0" err="1" smtClean="0">
                <a:solidFill>
                  <a:schemeClr val="bg1"/>
                </a:solidFill>
                <a:latin typeface="Roboto" panose="02000000000000000000" pitchFamily="2" charset="0"/>
                <a:ea typeface="Roboto" panose="02000000000000000000" pitchFamily="2" charset="0"/>
                <a:cs typeface="Roboto" panose="02000000000000000000" pitchFamily="2" charset="0"/>
              </a:rPr>
              <a:t>Burkins</a:t>
            </a:r>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 and Yates</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p:cNvSpPr txBox="1"/>
          <p:nvPr/>
        </p:nvSpPr>
        <p:spPr>
          <a:xfrm>
            <a:off x="8770633" y="4002657"/>
            <a:ext cx="1616013" cy="1600438"/>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1X per month at staff meetings</a:t>
            </a:r>
            <a:b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br>
            <a:endPar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Learning Rounds</a:t>
            </a:r>
          </a:p>
          <a:p>
            <a:endPar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School-Based Team</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p:cNvSpPr txBox="1"/>
          <p:nvPr/>
        </p:nvSpPr>
        <p:spPr>
          <a:xfrm>
            <a:off x="5277156" y="3894935"/>
            <a:ext cx="1594337" cy="1107996"/>
          </a:xfrm>
          <a:prstGeom prst="rect">
            <a:avLst/>
          </a:prstGeom>
          <a:noFill/>
        </p:spPr>
        <p:txBody>
          <a:bodyPr wrap="square" rtlCol="0">
            <a:spAutoFit/>
          </a:bodyPr>
          <a:lstStyle/>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Assessments in October and May, with an interim in January for emerging readers to check progress and plan interventions.</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58327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5670808">
            <a:off x="6429653" y="-198548"/>
            <a:ext cx="6756477" cy="5518745"/>
          </a:xfrm>
          <a:custGeom>
            <a:avLst/>
            <a:gdLst>
              <a:gd name="connsiteX0" fmla="*/ 0 w 5858847"/>
              <a:gd name="connsiteY0" fmla="*/ 6018245 h 6018245"/>
              <a:gd name="connsiteX1" fmla="*/ 2929424 w 5858847"/>
              <a:gd name="connsiteY1" fmla="*/ 0 h 6018245"/>
              <a:gd name="connsiteX2" fmla="*/ 5858847 w 5858847"/>
              <a:gd name="connsiteY2" fmla="*/ 6018245 h 6018245"/>
              <a:gd name="connsiteX3" fmla="*/ 0 w 5858847"/>
              <a:gd name="connsiteY3" fmla="*/ 6018245 h 6018245"/>
              <a:gd name="connsiteX0" fmla="*/ 0 w 6781414"/>
              <a:gd name="connsiteY0" fmla="*/ 4593661 h 4593661"/>
              <a:gd name="connsiteX1" fmla="*/ 6781414 w 6781414"/>
              <a:gd name="connsiteY1" fmla="*/ 0 h 4593661"/>
              <a:gd name="connsiteX2" fmla="*/ 5858847 w 6781414"/>
              <a:gd name="connsiteY2" fmla="*/ 4593661 h 4593661"/>
              <a:gd name="connsiteX3" fmla="*/ 0 w 6781414"/>
              <a:gd name="connsiteY3" fmla="*/ 4593661 h 4593661"/>
              <a:gd name="connsiteX0" fmla="*/ 0 w 6647595"/>
              <a:gd name="connsiteY0" fmla="*/ 479016 h 4593661"/>
              <a:gd name="connsiteX1" fmla="*/ 6647595 w 6647595"/>
              <a:gd name="connsiteY1" fmla="*/ 0 h 4593661"/>
              <a:gd name="connsiteX2" fmla="*/ 5725028 w 6647595"/>
              <a:gd name="connsiteY2" fmla="*/ 4593661 h 4593661"/>
              <a:gd name="connsiteX3" fmla="*/ 0 w 6647595"/>
              <a:gd name="connsiteY3" fmla="*/ 479016 h 4593661"/>
              <a:gd name="connsiteX0" fmla="*/ 0 w 6647595"/>
              <a:gd name="connsiteY0" fmla="*/ 479016 h 5407106"/>
              <a:gd name="connsiteX1" fmla="*/ 6647595 w 6647595"/>
              <a:gd name="connsiteY1" fmla="*/ 0 h 5407106"/>
              <a:gd name="connsiteX2" fmla="*/ 4507450 w 6647595"/>
              <a:gd name="connsiteY2" fmla="*/ 5407106 h 5407106"/>
              <a:gd name="connsiteX3" fmla="*/ 0 w 6647595"/>
              <a:gd name="connsiteY3" fmla="*/ 479016 h 5407106"/>
              <a:gd name="connsiteX0" fmla="*/ 0 w 6682655"/>
              <a:gd name="connsiteY0" fmla="*/ 481784 h 5407106"/>
              <a:gd name="connsiteX1" fmla="*/ 6682655 w 6682655"/>
              <a:gd name="connsiteY1" fmla="*/ 0 h 5407106"/>
              <a:gd name="connsiteX2" fmla="*/ 4542510 w 6682655"/>
              <a:gd name="connsiteY2" fmla="*/ 5407106 h 5407106"/>
              <a:gd name="connsiteX3" fmla="*/ 0 w 6682655"/>
              <a:gd name="connsiteY3" fmla="*/ 481784 h 5407106"/>
              <a:gd name="connsiteX0" fmla="*/ 0 w 6682655"/>
              <a:gd name="connsiteY0" fmla="*/ 481784 h 5409874"/>
              <a:gd name="connsiteX1" fmla="*/ 6682655 w 6682655"/>
              <a:gd name="connsiteY1" fmla="*/ 0 h 5409874"/>
              <a:gd name="connsiteX2" fmla="*/ 4507450 w 6682655"/>
              <a:gd name="connsiteY2" fmla="*/ 5409874 h 5409874"/>
              <a:gd name="connsiteX3" fmla="*/ 0 w 6682655"/>
              <a:gd name="connsiteY3" fmla="*/ 481784 h 5409874"/>
              <a:gd name="connsiteX0" fmla="*/ 0 w 6799220"/>
              <a:gd name="connsiteY0" fmla="*/ 1090722 h 5409874"/>
              <a:gd name="connsiteX1" fmla="*/ 6799220 w 6799220"/>
              <a:gd name="connsiteY1" fmla="*/ 0 h 5409874"/>
              <a:gd name="connsiteX2" fmla="*/ 4624015 w 6799220"/>
              <a:gd name="connsiteY2" fmla="*/ 5409874 h 5409874"/>
              <a:gd name="connsiteX3" fmla="*/ 0 w 6799220"/>
              <a:gd name="connsiteY3" fmla="*/ 1090722 h 5409874"/>
              <a:gd name="connsiteX0" fmla="*/ 0 w 6718034"/>
              <a:gd name="connsiteY0" fmla="*/ 1672291 h 5409874"/>
              <a:gd name="connsiteX1" fmla="*/ 6718034 w 6718034"/>
              <a:gd name="connsiteY1" fmla="*/ 0 h 5409874"/>
              <a:gd name="connsiteX2" fmla="*/ 4542829 w 6718034"/>
              <a:gd name="connsiteY2" fmla="*/ 5409874 h 5409874"/>
              <a:gd name="connsiteX3" fmla="*/ 0 w 6718034"/>
              <a:gd name="connsiteY3" fmla="*/ 1672291 h 5409874"/>
              <a:gd name="connsiteX0" fmla="*/ 0 w 6718034"/>
              <a:gd name="connsiteY0" fmla="*/ 1728958 h 5466541"/>
              <a:gd name="connsiteX1" fmla="*/ 6718034 w 6718034"/>
              <a:gd name="connsiteY1" fmla="*/ 56667 h 5466541"/>
              <a:gd name="connsiteX2" fmla="*/ 4542829 w 6718034"/>
              <a:gd name="connsiteY2" fmla="*/ 5466541 h 5466541"/>
              <a:gd name="connsiteX3" fmla="*/ 0 w 6718034"/>
              <a:gd name="connsiteY3" fmla="*/ 1728958 h 5466541"/>
              <a:gd name="connsiteX0" fmla="*/ 0 w 6756477"/>
              <a:gd name="connsiteY0" fmla="*/ 1782735 h 5520318"/>
              <a:gd name="connsiteX1" fmla="*/ 6756477 w 6756477"/>
              <a:gd name="connsiteY1" fmla="*/ 1573 h 5520318"/>
              <a:gd name="connsiteX2" fmla="*/ 4542829 w 6756477"/>
              <a:gd name="connsiteY2" fmla="*/ 5520318 h 5520318"/>
              <a:gd name="connsiteX3" fmla="*/ 0 w 6756477"/>
              <a:gd name="connsiteY3" fmla="*/ 1782735 h 5520318"/>
              <a:gd name="connsiteX0" fmla="*/ 0 w 6756477"/>
              <a:gd name="connsiteY0" fmla="*/ 1781162 h 5518745"/>
              <a:gd name="connsiteX1" fmla="*/ 6756477 w 6756477"/>
              <a:gd name="connsiteY1" fmla="*/ 0 h 5518745"/>
              <a:gd name="connsiteX2" fmla="*/ 4542829 w 6756477"/>
              <a:gd name="connsiteY2" fmla="*/ 5518745 h 5518745"/>
              <a:gd name="connsiteX3" fmla="*/ 0 w 6756477"/>
              <a:gd name="connsiteY3" fmla="*/ 1781162 h 5518745"/>
            </a:gdLst>
            <a:ahLst/>
            <a:cxnLst>
              <a:cxn ang="0">
                <a:pos x="connsiteX0" y="connsiteY0"/>
              </a:cxn>
              <a:cxn ang="0">
                <a:pos x="connsiteX1" y="connsiteY1"/>
              </a:cxn>
              <a:cxn ang="0">
                <a:pos x="connsiteX2" y="connsiteY2"/>
              </a:cxn>
              <a:cxn ang="0">
                <a:pos x="connsiteX3" y="connsiteY3"/>
              </a:cxn>
            </a:cxnLst>
            <a:rect l="l" t="t" r="r" b="b"/>
            <a:pathLst>
              <a:path w="6756477" h="5518745">
                <a:moveTo>
                  <a:pt x="0" y="1781162"/>
                </a:moveTo>
                <a:cubicBezTo>
                  <a:pt x="193576" y="-1154841"/>
                  <a:pt x="-123109" y="617974"/>
                  <a:pt x="6756477" y="0"/>
                </a:cubicBezTo>
                <a:lnTo>
                  <a:pt x="4542829" y="5518745"/>
                </a:lnTo>
                <a:lnTo>
                  <a:pt x="0" y="1781162"/>
                </a:lnTo>
                <a:close/>
              </a:path>
            </a:pathLst>
          </a:custGeom>
          <a:blipFill dpi="0" rotWithShape="1">
            <a:blip r:embed="rId3"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dirty="0">
              <a:solidFill>
                <a:schemeClr val="bg1"/>
              </a:solidFill>
            </a:endParaRPr>
          </a:p>
        </p:txBody>
      </p:sp>
      <p:sp>
        <p:nvSpPr>
          <p:cNvPr id="4" name="TextBox 3"/>
          <p:cNvSpPr txBox="1"/>
          <p:nvPr/>
        </p:nvSpPr>
        <p:spPr>
          <a:xfrm>
            <a:off x="3807230" y="2058975"/>
            <a:ext cx="4172988" cy="400110"/>
          </a:xfrm>
          <a:prstGeom prst="rect">
            <a:avLst/>
          </a:prstGeom>
          <a:noFill/>
        </p:spPr>
        <p:txBody>
          <a:bodyPr wrap="square" rtlCol="0">
            <a:spAutoFit/>
          </a:bodyPr>
          <a:lstStyle/>
          <a:p>
            <a:r>
              <a:rPr lang="en-US" sz="2000" b="1" dirty="0" smtClean="0">
                <a:latin typeface="Roboto" panose="02000000000000000000" pitchFamily="2" charset="0"/>
                <a:ea typeface="Roboto" panose="02000000000000000000" pitchFamily="2" charset="0"/>
                <a:cs typeface="Roboto" panose="02000000000000000000" pitchFamily="2" charset="0"/>
              </a:rPr>
              <a:t>Success for all Learners</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7690338" y="2891950"/>
            <a:ext cx="4565539" cy="1015663"/>
          </a:xfrm>
          <a:prstGeom prst="rect">
            <a:avLst/>
          </a:prstGeom>
          <a:noFill/>
        </p:spPr>
        <p:txBody>
          <a:bodyPr wrap="square" rtlCol="0">
            <a:spAutoFit/>
          </a:bodyPr>
          <a:lstStyle/>
          <a:p>
            <a:r>
              <a:rPr lang="en-US" sz="2000" b="1" dirty="0" smtClean="0">
                <a:solidFill>
                  <a:schemeClr val="bg1"/>
                </a:solidFill>
                <a:latin typeface="Roboto" panose="02000000000000000000" pitchFamily="2" charset="0"/>
                <a:ea typeface="Roboto" panose="02000000000000000000" pitchFamily="2" charset="0"/>
                <a:cs typeface="Roboto" panose="02000000000000000000" pitchFamily="2" charset="0"/>
              </a:rPr>
              <a:t>Learning is holistic, reflexive, reflective, experiential, and relational.</a:t>
            </a:r>
            <a:br>
              <a:rPr lang="en-US" sz="2000" b="1" dirty="0" smtClean="0">
                <a:solidFill>
                  <a:schemeClr val="bg1"/>
                </a:solidFill>
                <a:latin typeface="Roboto" panose="02000000000000000000" pitchFamily="2" charset="0"/>
                <a:ea typeface="Roboto" panose="02000000000000000000" pitchFamily="2" charset="0"/>
                <a:cs typeface="Roboto" panose="02000000000000000000" pitchFamily="2" charset="0"/>
              </a:rPr>
            </a:br>
            <a:r>
              <a:rPr lang="en-US" sz="2000" b="1" i="1" dirty="0" smtClean="0">
                <a:solidFill>
                  <a:schemeClr val="bg1"/>
                </a:solidFill>
                <a:latin typeface="Roboto" panose="02000000000000000000" pitchFamily="2" charset="0"/>
                <a:ea typeface="Roboto" panose="02000000000000000000" pitchFamily="2" charset="0"/>
                <a:cs typeface="Roboto" panose="02000000000000000000" pitchFamily="2" charset="0"/>
              </a:rPr>
              <a:t>(First Peoples Principles of Learning)</a:t>
            </a:r>
            <a:endParaRPr lang="en-US" sz="2000" b="1" i="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p:cNvSpPr txBox="1"/>
          <p:nvPr/>
        </p:nvSpPr>
        <p:spPr>
          <a:xfrm>
            <a:off x="1055716" y="3798916"/>
            <a:ext cx="5303520" cy="954107"/>
          </a:xfrm>
          <a:prstGeom prst="rect">
            <a:avLst/>
          </a:prstGeom>
          <a:noFill/>
        </p:spPr>
        <p:txBody>
          <a:bodyPr wrap="square" rtlCol="0">
            <a:spAutoFit/>
          </a:bodyPr>
          <a:lstStyle/>
          <a:p>
            <a:r>
              <a:rPr lang="en-US" sz="2800" dirty="0" smtClean="0">
                <a:latin typeface="Roboto" panose="02000000000000000000" pitchFamily="2" charset="0"/>
                <a:ea typeface="Roboto" panose="02000000000000000000" pitchFamily="2" charset="0"/>
                <a:cs typeface="Roboto" panose="02000000000000000000" pitchFamily="2" charset="0"/>
              </a:rPr>
              <a:t>To improve students’ mathematics achievement.</a:t>
            </a:r>
            <a:endParaRPr lang="en-US"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3250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14</a:t>
            </a:fld>
            <a:endParaRPr lang="en-US" sz="1600" b="1" dirty="0">
              <a:solidFill>
                <a:schemeClr val="bg1"/>
              </a:solidFill>
            </a:endParaRPr>
          </a:p>
        </p:txBody>
      </p:sp>
      <p:pic>
        <p:nvPicPr>
          <p:cNvPr id="9" name="Picture 8"/>
          <p:cNvPicPr>
            <a:picLocks noChangeAspect="1"/>
          </p:cNvPicPr>
          <p:nvPr/>
        </p:nvPicPr>
        <p:blipFill>
          <a:blip r:embed="rId3"/>
          <a:stretch>
            <a:fillRect/>
          </a:stretch>
        </p:blipFill>
        <p:spPr>
          <a:xfrm>
            <a:off x="1151781" y="1727798"/>
            <a:ext cx="6971053" cy="446862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hqprint">
            <a:extLst>
              <a:ext uri="{28A0092B-C50C-407E-A947-70E740481C1C}">
                <a14:useLocalDpi xmlns:a14="http://schemas.microsoft.com/office/drawing/2010/main" val="0"/>
              </a:ext>
            </a:extLst>
          </a:blip>
          <a:srcRect l="1538" t="608" r="28462" b="5802"/>
          <a:stretch/>
        </p:blipFill>
        <p:spPr>
          <a:xfrm rot="5400000">
            <a:off x="7637584" y="298938"/>
            <a:ext cx="4267200" cy="4278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1223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Isosceles Triangle 20"/>
          <p:cNvSpPr/>
          <p:nvPr/>
        </p:nvSpPr>
        <p:spPr>
          <a:xfrm rot="5400000">
            <a:off x="2421895" y="-125080"/>
            <a:ext cx="3825528" cy="7655342"/>
          </a:xfrm>
          <a:prstGeom prst="triangle">
            <a:avLst>
              <a:gd name="adj" fmla="val 49205"/>
            </a:avLst>
          </a:prstGeom>
          <a:solidFill>
            <a:srgbClr val="F0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dirty="0">
              <a:solidFill>
                <a:schemeClr val="bg1"/>
              </a:solidFill>
            </a:endParaRPr>
          </a:p>
        </p:txBody>
      </p:sp>
      <p:sp>
        <p:nvSpPr>
          <p:cNvPr id="3" name="TextBox 2"/>
          <p:cNvSpPr txBox="1"/>
          <p:nvPr/>
        </p:nvSpPr>
        <p:spPr>
          <a:xfrm>
            <a:off x="651423" y="1563544"/>
            <a:ext cx="3500582" cy="4278094"/>
          </a:xfrm>
          <a:prstGeom prst="rect">
            <a:avLst/>
          </a:prstGeom>
          <a:noFill/>
        </p:spPr>
        <p:txBody>
          <a:bodyPr wrap="square" rtlCol="0">
            <a:spAutoFit/>
          </a:bodyPr>
          <a:lstStyle/>
          <a:p>
            <a:r>
              <a:rPr lang="en-US" dirty="0" smtClean="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Consistently, our progress reporting data and proficiency on the Student Numeracy Assessment and Practice (SNAP) indicate that students at Alexander Park have an overall strong knowledge of basic mathematics skills and number sense. The Grade 4 Foundation Skills Assessment in numeracy results do not align with our school-based measures.</a:t>
            </a:r>
          </a:p>
          <a:p>
            <a:pPr marL="285750" indent="-285750">
              <a:buFont typeface="Arial" panose="020B0604020202020204" pitchFamily="34" charset="0"/>
              <a:buChar char="•"/>
            </a:pPr>
            <a:r>
              <a:rPr lang="en-US" sz="1400" dirty="0" smtClean="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11% difference between FSA and SNAP in 2021</a:t>
            </a:r>
          </a:p>
          <a:p>
            <a:pPr marL="285750" indent="-285750">
              <a:buFont typeface="Arial" panose="020B0604020202020204" pitchFamily="34" charset="0"/>
              <a:buChar char="•"/>
            </a:pPr>
            <a:r>
              <a:rPr lang="en-US" sz="1400" dirty="0" smtClean="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13% difference between FSA and progress reporting in 2021</a:t>
            </a:r>
          </a:p>
        </p:txBody>
      </p:sp>
      <p:sp>
        <p:nvSpPr>
          <p:cNvPr id="6" name="TextBox 5"/>
          <p:cNvSpPr txBox="1"/>
          <p:nvPr/>
        </p:nvSpPr>
        <p:spPr>
          <a:xfrm>
            <a:off x="4406876" y="2974566"/>
            <a:ext cx="3500582" cy="923330"/>
          </a:xfrm>
          <a:prstGeom prst="rect">
            <a:avLst/>
          </a:prstGeom>
          <a:noFill/>
        </p:spPr>
        <p:txBody>
          <a:bodyPr wrap="square" rtlCol="0">
            <a:spAutoFit/>
          </a:bodyPr>
          <a:lstStyle/>
          <a:p>
            <a:r>
              <a:rPr lang="en-US" dirty="0" smtClean="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Students require experience with problems nested </a:t>
            </a:r>
            <a:r>
              <a:rPr lang="en-US"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within real-world </a:t>
            </a:r>
            <a:r>
              <a:rPr lang="en-US" dirty="0" smtClean="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scenarios. </a:t>
            </a:r>
            <a:endParaRPr lang="en-US"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p:cNvSpPr txBox="1"/>
          <p:nvPr/>
        </p:nvSpPr>
        <p:spPr>
          <a:xfrm>
            <a:off x="8162329" y="2617824"/>
            <a:ext cx="3500582" cy="1754326"/>
          </a:xfrm>
          <a:prstGeom prst="rect">
            <a:avLst/>
          </a:prstGeom>
          <a:noFill/>
        </p:spPr>
        <p:txBody>
          <a:bodyPr wrap="square" rtlCol="0">
            <a:spAutoFit/>
          </a:bodyPr>
          <a:lstStyle/>
          <a:p>
            <a:r>
              <a:rPr lang="en-US" dirty="0" smtClean="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How will greater practice with math tasks nested in authentic situations improve student achievement in concepts beyond mathematical skills and number sense?</a:t>
            </a:r>
            <a:endParaRPr lang="en-US"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endParaRPr>
          </a:p>
        </p:txBody>
      </p:sp>
      <p:grpSp>
        <p:nvGrpSpPr>
          <p:cNvPr id="18" name="Group 17"/>
          <p:cNvGrpSpPr/>
          <p:nvPr/>
        </p:nvGrpSpPr>
        <p:grpSpPr>
          <a:xfrm>
            <a:off x="8232451" y="4442603"/>
            <a:ext cx="3696380" cy="2108457"/>
            <a:chOff x="8153717" y="4702210"/>
            <a:chExt cx="3696380" cy="2108457"/>
          </a:xfrm>
        </p:grpSpPr>
        <p:pic>
          <p:nvPicPr>
            <p:cNvPr id="19" name="Picture 18"/>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6667" b="84545" l="18667" r="79152"/>
                      </a14:imgEffect>
                    </a14:imgLayer>
                  </a14:imgProps>
                </a:ext>
                <a:ext uri="{28A0092B-C50C-407E-A947-70E740481C1C}">
                  <a14:useLocalDpi xmlns:a14="http://schemas.microsoft.com/office/drawing/2010/main" val="0"/>
                </a:ext>
              </a:extLst>
            </a:blip>
            <a:srcRect l="18207" t="7450" r="19457" b="14094"/>
            <a:stretch/>
          </p:blipFill>
          <p:spPr>
            <a:xfrm>
              <a:off x="8153717" y="4702210"/>
              <a:ext cx="1675211" cy="2108457"/>
            </a:xfrm>
            <a:prstGeom prst="rect">
              <a:avLst/>
            </a:prstGeom>
          </p:spPr>
        </p:pic>
        <p:sp>
          <p:nvSpPr>
            <p:cNvPr id="20" name="TextBox 19"/>
            <p:cNvSpPr txBox="1"/>
            <p:nvPr/>
          </p:nvSpPr>
          <p:spPr>
            <a:xfrm>
              <a:off x="9296678" y="6373494"/>
              <a:ext cx="2553419" cy="338554"/>
            </a:xfrm>
            <a:prstGeom prst="rect">
              <a:avLst/>
            </a:prstGeom>
            <a:noFill/>
          </p:spPr>
          <p:txBody>
            <a:bodyPr wrap="square" rtlCol="0">
              <a:spAutoFit/>
            </a:bodyPr>
            <a:lstStyle/>
            <a:p>
              <a:r>
                <a:rPr lang="en-US" sz="1400" dirty="0" smtClean="0">
                  <a:solidFill>
                    <a:srgbClr val="0070C0"/>
                  </a:solidFill>
                  <a:latin typeface="Roboto" panose="02000000000000000000" pitchFamily="2" charset="0"/>
                  <a:ea typeface="Roboto" panose="02000000000000000000" pitchFamily="2" charset="0"/>
                  <a:cs typeface="Roboto" panose="02000000000000000000" pitchFamily="2" charset="0"/>
                </a:rPr>
                <a:t>Something to </a:t>
              </a:r>
              <a:r>
                <a:rPr lang="en-US" sz="1600" dirty="0" smtClean="0">
                  <a:solidFill>
                    <a:srgbClr val="8B8B8B"/>
                  </a:solidFill>
                  <a:latin typeface="Ravie" panose="04040805050809020602" pitchFamily="82" charset="0"/>
                  <a:ea typeface="Roboto" panose="02000000000000000000" pitchFamily="2" charset="0"/>
                  <a:cs typeface="Roboto" panose="02000000000000000000" pitchFamily="2" charset="0"/>
                </a:rPr>
                <a:t>howl</a:t>
              </a:r>
              <a:r>
                <a:rPr lang="en-US" sz="1400" dirty="0" smtClean="0">
                  <a:solidFill>
                    <a:srgbClr val="0070C0"/>
                  </a:solidFill>
                  <a:latin typeface="Roboto" panose="02000000000000000000" pitchFamily="2" charset="0"/>
                  <a:ea typeface="Roboto" panose="02000000000000000000" pitchFamily="2" charset="0"/>
                  <a:cs typeface="Roboto" panose="02000000000000000000" pitchFamily="2" charset="0"/>
                </a:rPr>
                <a:t> about!</a:t>
              </a:r>
              <a:endParaRPr lang="en-US" sz="1400"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793171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dirty="0">
              <a:solidFill>
                <a:schemeClr val="bg1"/>
              </a:solidFill>
            </a:endParaRPr>
          </a:p>
        </p:txBody>
      </p:sp>
      <p:sp>
        <p:nvSpPr>
          <p:cNvPr id="2" name="TextBox 1"/>
          <p:cNvSpPr txBox="1"/>
          <p:nvPr/>
        </p:nvSpPr>
        <p:spPr>
          <a:xfrm>
            <a:off x="7080738" y="4078144"/>
            <a:ext cx="1582616" cy="1277273"/>
          </a:xfrm>
          <a:prstGeom prst="rect">
            <a:avLst/>
          </a:prstGeom>
          <a:noFill/>
        </p:spPr>
        <p:txBody>
          <a:bodyPr wrap="square" rtlCol="0">
            <a:spAutoFit/>
          </a:bodyPr>
          <a:lstStyle/>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August/ September PD</a:t>
            </a:r>
          </a:p>
          <a:p>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Inviting VP Numeracy for support</a:t>
            </a:r>
          </a:p>
          <a:p>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Learning Rounds</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p:cNvSpPr txBox="1"/>
          <p:nvPr/>
        </p:nvSpPr>
        <p:spPr>
          <a:xfrm>
            <a:off x="8850923" y="4126523"/>
            <a:ext cx="1582616" cy="1384995"/>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1X per month staff meeting discussion.</a:t>
            </a:r>
          </a:p>
          <a:p>
            <a:endPar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Learning Rounds</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p:cNvSpPr txBox="1"/>
          <p:nvPr/>
        </p:nvSpPr>
        <p:spPr>
          <a:xfrm>
            <a:off x="1817077" y="3895691"/>
            <a:ext cx="1582616" cy="1785104"/>
          </a:xfrm>
          <a:prstGeom prst="rect">
            <a:avLst/>
          </a:prstGeom>
          <a:noFill/>
        </p:spPr>
        <p:txBody>
          <a:bodyPr wrap="square" rtlCol="0">
            <a:spAutoFit/>
          </a:bodyPr>
          <a:lstStyle/>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Teachers will choose two students to watch this year, and reflect monthly on their mathematical experiences with other staff members.</a:t>
            </a:r>
          </a:p>
          <a:p>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SNAP 2X/year.</a:t>
            </a:r>
          </a:p>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FSA October 2022</a:t>
            </a:r>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3563815" y="4078143"/>
            <a:ext cx="1582616" cy="738664"/>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Teachers will try at least one math task a month.</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p:cNvSpPr txBox="1"/>
          <p:nvPr/>
        </p:nvSpPr>
        <p:spPr>
          <a:xfrm>
            <a:off x="5310553" y="3972636"/>
            <a:ext cx="1582616" cy="954107"/>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December/ March/June staff meetings (time to reflect on target).</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0277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dirty="0">
              <a:solidFill>
                <a:schemeClr val="bg1"/>
              </a:solidFill>
            </a:endParaRPr>
          </a:p>
        </p:txBody>
      </p:sp>
      <p:sp>
        <p:nvSpPr>
          <p:cNvPr id="4" name="TextBox 3"/>
          <p:cNvSpPr txBox="1"/>
          <p:nvPr/>
        </p:nvSpPr>
        <p:spPr>
          <a:xfrm>
            <a:off x="3807230" y="1920955"/>
            <a:ext cx="4172988" cy="707886"/>
          </a:xfrm>
          <a:prstGeom prst="rect">
            <a:avLst/>
          </a:prstGeom>
          <a:noFill/>
        </p:spPr>
        <p:txBody>
          <a:bodyPr wrap="square" rtlCol="0">
            <a:spAutoFit/>
          </a:bodyPr>
          <a:lstStyle/>
          <a:p>
            <a:r>
              <a:rPr lang="en-US" sz="2000" b="1" dirty="0" smtClean="0">
                <a:latin typeface="Roboto" panose="02000000000000000000" pitchFamily="2" charset="0"/>
                <a:ea typeface="Roboto" panose="02000000000000000000" pitchFamily="2" charset="0"/>
                <a:cs typeface="Roboto" panose="02000000000000000000" pitchFamily="2" charset="0"/>
              </a:rPr>
              <a:t>Excellence in Teaching and Leadership</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7690338" y="2891950"/>
            <a:ext cx="4565539" cy="1015663"/>
          </a:xfrm>
          <a:prstGeom prst="rect">
            <a:avLst/>
          </a:prstGeom>
          <a:noFill/>
        </p:spPr>
        <p:txBody>
          <a:bodyPr wrap="square" rtlCol="0">
            <a:spAutoFit/>
          </a:bodyPr>
          <a:lstStyle/>
          <a:p>
            <a:r>
              <a:rPr lang="en-US" sz="2000" b="1" dirty="0" smtClean="0">
                <a:latin typeface="Roboto" panose="02000000000000000000" pitchFamily="2" charset="0"/>
                <a:ea typeface="Roboto" panose="02000000000000000000" pitchFamily="2" charset="0"/>
                <a:cs typeface="Roboto" panose="02000000000000000000" pitchFamily="2" charset="0"/>
              </a:rPr>
              <a:t>Learning is holistic, reflexive, reflective, experiential, and relational.</a:t>
            </a:r>
            <a:br>
              <a:rPr lang="en-US" sz="2000" b="1" dirty="0" smtClean="0">
                <a:latin typeface="Roboto" panose="02000000000000000000" pitchFamily="2" charset="0"/>
                <a:ea typeface="Roboto" panose="02000000000000000000" pitchFamily="2" charset="0"/>
                <a:cs typeface="Roboto" panose="02000000000000000000" pitchFamily="2" charset="0"/>
              </a:rPr>
            </a:br>
            <a:r>
              <a:rPr lang="en-US" sz="2000" b="1" i="1" dirty="0" smtClean="0">
                <a:latin typeface="Roboto" panose="02000000000000000000" pitchFamily="2" charset="0"/>
                <a:ea typeface="Roboto" panose="02000000000000000000" pitchFamily="2" charset="0"/>
                <a:cs typeface="Roboto" panose="02000000000000000000" pitchFamily="2" charset="0"/>
              </a:rPr>
              <a:t>(First Peoples Principles of Learning)</a:t>
            </a:r>
            <a:endParaRPr lang="en-US" sz="2000" b="1" i="1" dirty="0">
              <a:latin typeface="Roboto" panose="02000000000000000000" pitchFamily="2" charset="0"/>
              <a:ea typeface="Roboto" panose="02000000000000000000" pitchFamily="2" charset="0"/>
              <a:cs typeface="Roboto" panose="02000000000000000000" pitchFamily="2" charset="0"/>
            </a:endParaRPr>
          </a:p>
        </p:txBody>
      </p:sp>
      <p:sp>
        <p:nvSpPr>
          <p:cNvPr id="7" name="TextBox 6"/>
          <p:cNvSpPr txBox="1"/>
          <p:nvPr/>
        </p:nvSpPr>
        <p:spPr>
          <a:xfrm>
            <a:off x="1055716" y="3798916"/>
            <a:ext cx="5303520" cy="523220"/>
          </a:xfrm>
          <a:prstGeom prst="rect">
            <a:avLst/>
          </a:prstGeom>
          <a:noFill/>
        </p:spPr>
        <p:txBody>
          <a:bodyPr wrap="square" rtlCol="0">
            <a:spAutoFit/>
          </a:bodyPr>
          <a:lstStyle/>
          <a:p>
            <a:r>
              <a:rPr lang="en-US" sz="2800" dirty="0" smtClean="0">
                <a:latin typeface="Roboto" panose="02000000000000000000" pitchFamily="2" charset="0"/>
                <a:ea typeface="Roboto" panose="02000000000000000000" pitchFamily="2" charset="0"/>
                <a:cs typeface="Roboto" panose="02000000000000000000" pitchFamily="2" charset="0"/>
              </a:rPr>
              <a:t>To improve staff collaboration.</a:t>
            </a:r>
            <a:endParaRPr lang="en-US" sz="2800" dirty="0">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98000" l="16304" r="84348">
                        <a14:foregroundMark x1="55435" y1="34000" x2="55435" y2="33000"/>
                        <a14:foregroundMark x1="61304" y1="66000" x2="61304" y2="66000"/>
                        <a14:foregroundMark x1="42826" y1="64333" x2="42826" y2="64333"/>
                        <a14:foregroundMark x1="76087" y1="77667" x2="76087" y2="77667"/>
                        <a14:foregroundMark x1="27826" y1="78333" x2="27826" y2="78333"/>
                        <a14:foregroundMark x1="43696" y1="34667" x2="43696" y2="34667"/>
                        <a14:foregroundMark x1="46957" y1="8667" x2="46957" y2="8667"/>
                        <a14:foregroundMark x1="71522" y1="53667" x2="71522" y2="53667"/>
                        <a14:foregroundMark x1="66087" y1="65000" x2="65435" y2="65000"/>
                        <a14:foregroundMark x1="65870" y1="59000" x2="65870" y2="59000"/>
                        <a14:foregroundMark x1="35000" y1="74000" x2="35000" y2="74000"/>
                        <a14:foregroundMark x1="23913" y1="77000" x2="23913" y2="77000"/>
                        <a14:foregroundMark x1="22174" y1="84333" x2="22174" y2="84333"/>
                        <a14:foregroundMark x1="76304" y1="82667" x2="76304" y2="82667"/>
                        <a14:foregroundMark x1="73261" y1="83000" x2="73261" y2="83000"/>
                        <a14:foregroundMark x1="79783" y1="78000" x2="79783" y2="78000"/>
                        <a14:foregroundMark x1="78478" y1="86667" x2="78478" y2="86667"/>
                        <a14:foregroundMark x1="40870" y1="79000" x2="40870" y2="79000"/>
                        <a14:foregroundMark x1="40870" y1="86667" x2="40870" y2="86667"/>
                        <a14:foregroundMark x1="55652" y1="88333" x2="55652" y2="88333"/>
                        <a14:foregroundMark x1="62826" y1="73333" x2="62826" y2="73333"/>
                        <a14:foregroundMark x1="54783" y1="77333" x2="54783" y2="77333"/>
                        <a14:foregroundMark x1="41304" y1="68667" x2="41304" y2="68667"/>
                        <a14:foregroundMark x1="58478" y1="62667" x2="58478" y2="62667"/>
                        <a14:foregroundMark x1="79130" y1="82000" x2="79130" y2="82000"/>
                        <a14:foregroundMark x1="72174" y1="47000" x2="72174" y2="47000"/>
                        <a14:foregroundMark x1="67609" y1="41000" x2="67609" y2="41000"/>
                        <a14:foregroundMark x1="68913" y1="38667" x2="68913" y2="38667"/>
                        <a14:foregroundMark x1="49783" y1="48000" x2="49783" y2="48000"/>
                        <a14:foregroundMark x1="50217" y1="43667" x2="50217" y2="43667"/>
                        <a14:foregroundMark x1="50870" y1="39000" x2="50870" y2="39000"/>
                        <a14:foregroundMark x1="50217" y1="34333" x2="50217" y2="34333"/>
                        <a14:foregroundMark x1="38478" y1="65667" x2="38478" y2="65667"/>
                        <a14:foregroundMark x1="62174" y1="81667" x2="62174" y2="81667"/>
                        <a14:foregroundMark x1="72609" y1="63667" x2="72609" y2="63667"/>
                        <a14:foregroundMark x1="72609" y1="58667" x2="72609" y2="58667"/>
                        <a14:foregroundMark x1="57826" y1="57667" x2="57826" y2="57667"/>
                        <a14:foregroundMark x1="54348" y1="59333" x2="54348" y2="59333"/>
                        <a14:foregroundMark x1="58043" y1="70333" x2="58043" y2="70333"/>
                        <a14:foregroundMark x1="59565" y1="78667" x2="59565" y2="78667"/>
                        <a14:foregroundMark x1="61957" y1="89000" x2="61957" y2="89000"/>
                        <a14:foregroundMark x1="32174" y1="66000" x2="32174" y2="66000"/>
                        <a14:foregroundMark x1="64348" y1="79667" x2="64348" y2="79667"/>
                        <a14:foregroundMark x1="65652" y1="71667" x2="65652" y2="71667"/>
                        <a14:foregroundMark x1="73261" y1="79667" x2="73261" y2="79667"/>
                        <a14:foregroundMark x1="49565" y1="81667" x2="49565" y2="81667"/>
                        <a14:foregroundMark x1="49783" y1="79333" x2="49783" y2="79333"/>
                        <a14:foregroundMark x1="42609" y1="72667" x2="42609" y2="72667"/>
                      </a14:backgroundRemoval>
                    </a14:imgEffect>
                  </a14:imgLayer>
                </a14:imgProps>
              </a:ext>
              <a:ext uri="{28A0092B-C50C-407E-A947-70E740481C1C}">
                <a14:useLocalDpi xmlns:a14="http://schemas.microsoft.com/office/drawing/2010/main" val="0"/>
              </a:ext>
            </a:extLst>
          </a:blip>
          <a:stretch>
            <a:fillRect/>
          </a:stretch>
        </p:blipFill>
        <p:spPr>
          <a:xfrm>
            <a:off x="7980218" y="565944"/>
            <a:ext cx="3278208" cy="2137962"/>
          </a:xfrm>
          <a:prstGeom prst="rect">
            <a:avLst/>
          </a:prstGeom>
        </p:spPr>
      </p:pic>
    </p:spTree>
    <p:extLst>
      <p:ext uri="{BB962C8B-B14F-4D97-AF65-F5344CB8AC3E}">
        <p14:creationId xmlns:p14="http://schemas.microsoft.com/office/powerpoint/2010/main" val="1758554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Isosceles Triangle 20"/>
          <p:cNvSpPr/>
          <p:nvPr/>
        </p:nvSpPr>
        <p:spPr>
          <a:xfrm rot="5400000">
            <a:off x="2421895" y="-125080"/>
            <a:ext cx="3825528" cy="7655342"/>
          </a:xfrm>
          <a:prstGeom prst="triangle">
            <a:avLst>
              <a:gd name="adj" fmla="val 49205"/>
            </a:avLst>
          </a:prstGeom>
          <a:solidFill>
            <a:srgbClr val="F0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18</a:t>
            </a:fld>
            <a:endParaRPr lang="en-US" sz="1600" b="1" dirty="0">
              <a:solidFill>
                <a:schemeClr val="bg1"/>
              </a:solidFill>
            </a:endParaRPr>
          </a:p>
        </p:txBody>
      </p:sp>
      <p:sp>
        <p:nvSpPr>
          <p:cNvPr id="3" name="TextBox 2"/>
          <p:cNvSpPr txBox="1"/>
          <p:nvPr/>
        </p:nvSpPr>
        <p:spPr>
          <a:xfrm>
            <a:off x="706641" y="2143569"/>
            <a:ext cx="3500582" cy="3139321"/>
          </a:xfrm>
          <a:prstGeom prst="rect">
            <a:avLst/>
          </a:prstGeom>
          <a:noFill/>
        </p:spPr>
        <p:txBody>
          <a:bodyPr wrap="square" rtlCol="0">
            <a:spAutoFit/>
          </a:bodyPr>
          <a:lstStyle/>
          <a:p>
            <a:r>
              <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Teaching can be an isolating profession. We know the</a:t>
            </a:r>
          </a:p>
          <a:p>
            <a:r>
              <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value of learner focused dialogue and the benefits that</a:t>
            </a:r>
          </a:p>
          <a:p>
            <a:r>
              <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come from sharing practices in a non judgmental</a:t>
            </a:r>
          </a:p>
          <a:p>
            <a:r>
              <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environment. Due to COVID 19 protocol limitations on</a:t>
            </a:r>
          </a:p>
          <a:p>
            <a:r>
              <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collaborative opportunities, we want to refocus attention</a:t>
            </a:r>
          </a:p>
          <a:p>
            <a:r>
              <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on collaborative practices</a:t>
            </a:r>
            <a:endParaRPr lang="en-US" sz="1400" dirty="0" smtClean="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4406876" y="3379425"/>
            <a:ext cx="3500582" cy="646331"/>
          </a:xfrm>
          <a:prstGeom prst="rect">
            <a:avLst/>
          </a:prstGeom>
          <a:noFill/>
        </p:spPr>
        <p:txBody>
          <a:bodyPr wrap="square" rtlCol="0">
            <a:spAutoFit/>
          </a:bodyPr>
          <a:lstStyle/>
          <a:p>
            <a:r>
              <a:rPr lang="en-US"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Opportunities for teachers to learn from each other.</a:t>
            </a:r>
          </a:p>
        </p:txBody>
      </p:sp>
      <p:sp>
        <p:nvSpPr>
          <p:cNvPr id="7" name="TextBox 6"/>
          <p:cNvSpPr txBox="1"/>
          <p:nvPr/>
        </p:nvSpPr>
        <p:spPr>
          <a:xfrm>
            <a:off x="8162330" y="2974566"/>
            <a:ext cx="3500582" cy="1200329"/>
          </a:xfrm>
          <a:prstGeom prst="rect">
            <a:avLst/>
          </a:prstGeom>
          <a:noFill/>
        </p:spPr>
        <p:txBody>
          <a:bodyPr wrap="square" rtlCol="0">
            <a:spAutoFit/>
          </a:bodyPr>
          <a:lstStyle/>
          <a:p>
            <a:r>
              <a:rPr lang="en-US"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To what extent will </a:t>
            </a:r>
            <a:r>
              <a:rPr lang="en-US" dirty="0" smtClean="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regular learning rounds </a:t>
            </a:r>
            <a:r>
              <a:rPr lang="en-US"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increase the quality of teacher</a:t>
            </a:r>
          </a:p>
          <a:p>
            <a:r>
              <a:rPr lang="en-US"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collaboration?</a:t>
            </a:r>
          </a:p>
        </p:txBody>
      </p:sp>
      <p:grpSp>
        <p:nvGrpSpPr>
          <p:cNvPr id="18" name="Group 17"/>
          <p:cNvGrpSpPr/>
          <p:nvPr/>
        </p:nvGrpSpPr>
        <p:grpSpPr>
          <a:xfrm>
            <a:off x="8232451" y="4442603"/>
            <a:ext cx="3696380" cy="2108457"/>
            <a:chOff x="8153717" y="4702210"/>
            <a:chExt cx="3696380" cy="2108457"/>
          </a:xfrm>
        </p:grpSpPr>
        <p:pic>
          <p:nvPicPr>
            <p:cNvPr id="19" name="Picture 18"/>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6667" b="84545" l="18667" r="79152"/>
                      </a14:imgEffect>
                    </a14:imgLayer>
                  </a14:imgProps>
                </a:ext>
                <a:ext uri="{28A0092B-C50C-407E-A947-70E740481C1C}">
                  <a14:useLocalDpi xmlns:a14="http://schemas.microsoft.com/office/drawing/2010/main" val="0"/>
                </a:ext>
              </a:extLst>
            </a:blip>
            <a:srcRect l="18207" t="7450" r="19457" b="14094"/>
            <a:stretch/>
          </p:blipFill>
          <p:spPr>
            <a:xfrm>
              <a:off x="8153717" y="4702210"/>
              <a:ext cx="1675211" cy="2108457"/>
            </a:xfrm>
            <a:prstGeom prst="rect">
              <a:avLst/>
            </a:prstGeom>
          </p:spPr>
        </p:pic>
        <p:sp>
          <p:nvSpPr>
            <p:cNvPr id="20" name="TextBox 19"/>
            <p:cNvSpPr txBox="1"/>
            <p:nvPr/>
          </p:nvSpPr>
          <p:spPr>
            <a:xfrm>
              <a:off x="9296678" y="6373494"/>
              <a:ext cx="2553419" cy="338554"/>
            </a:xfrm>
            <a:prstGeom prst="rect">
              <a:avLst/>
            </a:prstGeom>
            <a:noFill/>
          </p:spPr>
          <p:txBody>
            <a:bodyPr wrap="square" rtlCol="0">
              <a:spAutoFit/>
            </a:bodyPr>
            <a:lstStyle/>
            <a:p>
              <a:r>
                <a:rPr lang="en-US" sz="1400" dirty="0" smtClean="0">
                  <a:solidFill>
                    <a:srgbClr val="0070C0"/>
                  </a:solidFill>
                  <a:latin typeface="Roboto" panose="02000000000000000000" pitchFamily="2" charset="0"/>
                  <a:ea typeface="Roboto" panose="02000000000000000000" pitchFamily="2" charset="0"/>
                  <a:cs typeface="Roboto" panose="02000000000000000000" pitchFamily="2" charset="0"/>
                </a:rPr>
                <a:t>Something to </a:t>
              </a:r>
              <a:r>
                <a:rPr lang="en-US" sz="1600" dirty="0" smtClean="0">
                  <a:solidFill>
                    <a:srgbClr val="8B8B8B"/>
                  </a:solidFill>
                  <a:latin typeface="Ravie" panose="04040805050809020602" pitchFamily="82" charset="0"/>
                  <a:ea typeface="Roboto" panose="02000000000000000000" pitchFamily="2" charset="0"/>
                  <a:cs typeface="Roboto" panose="02000000000000000000" pitchFamily="2" charset="0"/>
                </a:rPr>
                <a:t>howl</a:t>
              </a:r>
              <a:r>
                <a:rPr lang="en-US" sz="1400" dirty="0" smtClean="0">
                  <a:solidFill>
                    <a:srgbClr val="0070C0"/>
                  </a:solidFill>
                  <a:latin typeface="Roboto" panose="02000000000000000000" pitchFamily="2" charset="0"/>
                  <a:ea typeface="Roboto" panose="02000000000000000000" pitchFamily="2" charset="0"/>
                  <a:cs typeface="Roboto" panose="02000000000000000000" pitchFamily="2" charset="0"/>
                </a:rPr>
                <a:t> about!</a:t>
              </a:r>
              <a:endParaRPr lang="en-US" sz="1400"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84128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dirty="0">
              <a:solidFill>
                <a:schemeClr val="bg1"/>
              </a:solidFill>
            </a:endParaRPr>
          </a:p>
        </p:txBody>
      </p:sp>
      <p:sp>
        <p:nvSpPr>
          <p:cNvPr id="2" name="TextBox 1"/>
          <p:cNvSpPr txBox="1"/>
          <p:nvPr/>
        </p:nvSpPr>
        <p:spPr>
          <a:xfrm>
            <a:off x="7057291" y="3983253"/>
            <a:ext cx="1582616" cy="1169551"/>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Professional learning will be embedded within the Learning Rounds.</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p:cNvSpPr txBox="1"/>
          <p:nvPr/>
        </p:nvSpPr>
        <p:spPr>
          <a:xfrm>
            <a:off x="8827476" y="3918726"/>
            <a:ext cx="1582616" cy="1815882"/>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Release time provided regularly (shared within Golden Zone)</a:t>
            </a:r>
          </a:p>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1X per month staff meeting discussion.</a:t>
            </a:r>
          </a:p>
        </p:txBody>
      </p:sp>
      <p:sp>
        <p:nvSpPr>
          <p:cNvPr id="5" name="TextBox 4"/>
          <p:cNvSpPr txBox="1"/>
          <p:nvPr/>
        </p:nvSpPr>
        <p:spPr>
          <a:xfrm>
            <a:off x="1817077" y="4078143"/>
            <a:ext cx="1582616" cy="1523494"/>
          </a:xfrm>
          <a:prstGeom prst="rect">
            <a:avLst/>
          </a:prstGeom>
          <a:noFill/>
        </p:spPr>
        <p:txBody>
          <a:bodyPr wrap="square" rtlCol="0">
            <a:spAutoFit/>
          </a:bodyPr>
          <a:lstStyle/>
          <a:p>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Monthly staff meetings reflecting on rubric “Teachers Improve Their Practices in the Company of Peers</a:t>
            </a:r>
            <a: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t>” </a:t>
            </a:r>
            <a:br>
              <a:rPr lang="en-US" sz="1100" dirty="0" smtClean="0">
                <a:solidFill>
                  <a:schemeClr val="bg1"/>
                </a:solidFill>
                <a:latin typeface="Roboto" panose="02000000000000000000" pitchFamily="2" charset="0"/>
                <a:ea typeface="Roboto" panose="02000000000000000000" pitchFamily="2" charset="0"/>
                <a:cs typeface="Roboto" panose="02000000000000000000" pitchFamily="2" charset="0"/>
              </a:rPr>
            </a:br>
            <a:r>
              <a:rPr lang="en-US" sz="900" i="1" dirty="0" smtClean="0">
                <a:solidFill>
                  <a:schemeClr val="bg1"/>
                </a:solidFill>
                <a:latin typeface="Roboto" panose="02000000000000000000" pitchFamily="2" charset="0"/>
                <a:ea typeface="Roboto" panose="02000000000000000000" pitchFamily="2" charset="0"/>
                <a:cs typeface="Roboto" panose="02000000000000000000" pitchFamily="2" charset="0"/>
              </a:rPr>
              <a:t>(particularly the 3</a:t>
            </a:r>
            <a:r>
              <a:rPr lang="en-US" sz="900" i="1" baseline="30000" dirty="0" smtClean="0">
                <a:solidFill>
                  <a:schemeClr val="bg1"/>
                </a:solidFill>
                <a:latin typeface="Roboto" panose="02000000000000000000" pitchFamily="2" charset="0"/>
                <a:ea typeface="Roboto" panose="02000000000000000000" pitchFamily="2" charset="0"/>
                <a:cs typeface="Roboto" panose="02000000000000000000" pitchFamily="2" charset="0"/>
              </a:rPr>
              <a:t>rd</a:t>
            </a:r>
            <a:r>
              <a:rPr lang="en-US" sz="900" i="1" dirty="0" smtClean="0">
                <a:solidFill>
                  <a:schemeClr val="bg1"/>
                </a:solidFill>
                <a:latin typeface="Roboto" panose="02000000000000000000" pitchFamily="2" charset="0"/>
                <a:ea typeface="Roboto" panose="02000000000000000000" pitchFamily="2" charset="0"/>
                <a:cs typeface="Roboto" panose="02000000000000000000" pitchFamily="2" charset="0"/>
              </a:rPr>
              <a:t> competency on p. 12 of the document linked below)</a:t>
            </a:r>
            <a:endParaRPr lang="en-US" sz="900" i="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3493698" y="3829364"/>
            <a:ext cx="1652733" cy="1815882"/>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Teachers will be able to see their progress within the rubric, with all teachers evaluating themselves at Level 3.</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p:cNvSpPr txBox="1"/>
          <p:nvPr/>
        </p:nvSpPr>
        <p:spPr>
          <a:xfrm>
            <a:off x="5310553" y="3860675"/>
            <a:ext cx="1582616" cy="1169551"/>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Monthly check ins with staff who have done learning rounds at staff meetings.</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0" name="TextBox 9"/>
          <p:cNvSpPr txBox="1"/>
          <p:nvPr/>
        </p:nvSpPr>
        <p:spPr>
          <a:xfrm>
            <a:off x="1009291" y="5995358"/>
            <a:ext cx="10118784" cy="369332"/>
          </a:xfrm>
          <a:prstGeom prst="rect">
            <a:avLst/>
          </a:prstGeom>
          <a:noFill/>
        </p:spPr>
        <p:txBody>
          <a:bodyPr wrap="square" rtlCol="0">
            <a:spAutoFit/>
          </a:bodyPr>
          <a:lstStyle/>
          <a:p>
            <a:r>
              <a:rPr lang="en-US" dirty="0" smtClean="0"/>
              <a:t>Reference: </a:t>
            </a:r>
            <a:r>
              <a:rPr lang="en-US" dirty="0">
                <a:hlinkClick r:id="rId3"/>
              </a:rPr>
              <a:t>What did you do in school today? Teaching Effectiveness: A Framework and Rubric (edcan.ca)</a:t>
            </a:r>
            <a:endParaRPr lang="en-US" dirty="0"/>
          </a:p>
        </p:txBody>
      </p:sp>
    </p:spTree>
    <p:extLst>
      <p:ext uri="{BB962C8B-B14F-4D97-AF65-F5344CB8AC3E}">
        <p14:creationId xmlns:p14="http://schemas.microsoft.com/office/powerpoint/2010/main" val="140255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542855" y="1763751"/>
            <a:ext cx="8381723" cy="3785652"/>
          </a:xfrm>
          <a:prstGeom prst="rect">
            <a:avLst/>
          </a:prstGeom>
          <a:noFill/>
        </p:spPr>
        <p:txBody>
          <a:bodyPr wrap="square" rtlCol="0">
            <a:spAutoFit/>
          </a:bodyPr>
          <a:lstStyle/>
          <a:p>
            <a:r>
              <a:rPr lang="en-US" sz="1600" i="1" dirty="0" smtClean="0">
                <a:solidFill>
                  <a:schemeClr val="bg1"/>
                </a:solidFill>
                <a:latin typeface="Roboto" panose="02000000000000000000" pitchFamily="2" charset="0"/>
                <a:ea typeface="Roboto" panose="02000000000000000000" pitchFamily="2" charset="0"/>
                <a:cs typeface="Roboto" panose="02000000000000000000" pitchFamily="2" charset="0"/>
              </a:rPr>
              <a:t>Welcome to Alexander Park, where we discover our world through progressive practices in a caring, respectful environment.</a:t>
            </a:r>
          </a:p>
          <a:p>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Based on our work towards our 2021-2022 goals, our staff has refined two goals in belonging and literacy, and added a new professional learning goal in mathematics for our 2022-2023 plan for student success.  </a:t>
            </a:r>
          </a:p>
          <a:p>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The professional learning goal from 2021-2022, building our culture of collaboration, is still a priority and embedded within the other goals we have – collaboration will be a key tool we will use to improve student learning and build teaching practices.</a:t>
            </a:r>
          </a:p>
          <a:p>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And, as always, we continue to grow our school practices towards Reconciliation and recognize the privilege we have to work, learn, and re-learn on the traditional, </a:t>
            </a:r>
            <a:r>
              <a:rPr lang="en-US" sz="1600" dirty="0" err="1" smtClean="0">
                <a:solidFill>
                  <a:schemeClr val="bg1"/>
                </a:solidFill>
                <a:latin typeface="Roboto" panose="02000000000000000000" pitchFamily="2" charset="0"/>
                <a:ea typeface="Roboto" panose="02000000000000000000" pitchFamily="2" charset="0"/>
                <a:cs typeface="Roboto" panose="02000000000000000000" pitchFamily="2" charset="0"/>
              </a:rPr>
              <a:t>unceded</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 territories of the Secwepemc and the Ktunaxa Peoples, and the chosen </a:t>
            </a: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home of the Métis Nation Columbia </a:t>
            </a:r>
            <a:r>
              <a:rPr lang="en-US" sz="1600" dirty="0" smtClean="0">
                <a:solidFill>
                  <a:schemeClr val="bg1"/>
                </a:solidFill>
                <a:latin typeface="Roboto" panose="02000000000000000000" pitchFamily="2" charset="0"/>
                <a:ea typeface="Roboto" panose="02000000000000000000" pitchFamily="2" charset="0"/>
                <a:cs typeface="Roboto" panose="02000000000000000000" pitchFamily="2" charset="0"/>
              </a:rPr>
              <a:t>River community.</a:t>
            </a:r>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l="22393" t="16040"/>
          <a:stretch/>
        </p:blipFill>
        <p:spPr>
          <a:xfrm rot="5400000">
            <a:off x="9227401" y="836974"/>
            <a:ext cx="2535481" cy="205728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FD06341-4448-4503-B29F-1016E0D654C0}"/>
              </a:ext>
            </a:extLst>
          </p:cNvPr>
          <p:cNvSpPr txBox="1"/>
          <p:nvPr/>
        </p:nvSpPr>
        <p:spPr>
          <a:xfrm>
            <a:off x="2311355" y="5668838"/>
            <a:ext cx="7155144" cy="738664"/>
          </a:xfrm>
          <a:prstGeom prst="rect">
            <a:avLst/>
          </a:prstGeom>
          <a:noFill/>
        </p:spPr>
        <p:txBody>
          <a:bodyPr wrap="square" rtlCol="0">
            <a:spAutoFit/>
          </a:bodyPr>
          <a:lstStyle/>
          <a:p>
            <a:r>
              <a:rPr lang="en-US" sz="1200" i="1" dirty="0" smtClean="0">
                <a:solidFill>
                  <a:schemeClr val="bg1"/>
                </a:solidFill>
                <a:ea typeface="Roboto" panose="02000000000000000000" pitchFamily="2" charset="0"/>
              </a:rPr>
              <a:t>Ou</a:t>
            </a:r>
            <a:r>
              <a:rPr lang="en-US" sz="1400" i="1" dirty="0" smtClean="0">
                <a:solidFill>
                  <a:schemeClr val="bg1"/>
                </a:solidFill>
                <a:ea typeface="Roboto" panose="02000000000000000000" pitchFamily="2" charset="0"/>
              </a:rPr>
              <a:t>r school mascot is </a:t>
            </a:r>
            <a:r>
              <a:rPr lang="en-US" sz="1400" i="1" dirty="0">
                <a:solidFill>
                  <a:schemeClr val="bg1"/>
                </a:solidFill>
                <a:ea typeface="Roboto" panose="02000000000000000000" pitchFamily="2" charset="0"/>
              </a:rPr>
              <a:t>a </a:t>
            </a:r>
            <a:r>
              <a:rPr lang="en-US" sz="1400" dirty="0" err="1" smtClean="0">
                <a:solidFill>
                  <a:schemeClr val="bg1"/>
                </a:solidFill>
                <a:ea typeface="Roboto" panose="02000000000000000000" pitchFamily="2" charset="0"/>
              </a:rPr>
              <a:t>mahihkan</a:t>
            </a:r>
            <a:r>
              <a:rPr lang="en-US" sz="1400" i="1" dirty="0" smtClean="0">
                <a:solidFill>
                  <a:schemeClr val="bg1"/>
                </a:solidFill>
                <a:ea typeface="Roboto" panose="02000000000000000000" pitchFamily="2" charset="0"/>
              </a:rPr>
              <a:t> (wolf in the Cree language). Wolves are intelligent and adaptable. They not only possess their own strength, but they become stronger through their connections with others in their packs.</a:t>
            </a:r>
            <a:endParaRPr lang="en-US" sz="1400" i="1" dirty="0">
              <a:solidFill>
                <a:schemeClr val="bg1"/>
              </a:solidFill>
              <a:ea typeface="Roboto" panose="02000000000000000000" pitchFamily="2" charset="0"/>
            </a:endParaRPr>
          </a:p>
        </p:txBody>
      </p:sp>
      <p:pic>
        <p:nvPicPr>
          <p:cNvPr id="7" name="Picture 6"/>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67" b="84545" l="18667" r="79152"/>
                    </a14:imgEffect>
                  </a14:imgLayer>
                </a14:imgProps>
              </a:ext>
              <a:ext uri="{28A0092B-C50C-407E-A947-70E740481C1C}">
                <a14:useLocalDpi xmlns:a14="http://schemas.microsoft.com/office/drawing/2010/main" val="0"/>
              </a:ext>
            </a:extLst>
          </a:blip>
          <a:srcRect l="18207" t="7450" r="19457" b="14094"/>
          <a:stretch/>
        </p:blipFill>
        <p:spPr>
          <a:xfrm>
            <a:off x="1658930" y="5668838"/>
            <a:ext cx="652425" cy="821156"/>
          </a:xfrm>
          <a:prstGeom prst="rect">
            <a:avLst/>
          </a:prstGeom>
        </p:spPr>
      </p:pic>
      <p:sp>
        <p:nvSpPr>
          <p:cNvPr id="8" name="TextBox 7"/>
          <p:cNvSpPr txBox="1"/>
          <p:nvPr/>
        </p:nvSpPr>
        <p:spPr>
          <a:xfrm>
            <a:off x="9380495" y="3133357"/>
            <a:ext cx="2555631" cy="523220"/>
          </a:xfrm>
          <a:prstGeom prst="rect">
            <a:avLst/>
          </a:prstGeom>
          <a:noFill/>
        </p:spPr>
        <p:txBody>
          <a:bodyPr wrap="square" rtlCol="0">
            <a:spAutoFit/>
          </a:bodyPr>
          <a:lstStyle/>
          <a:p>
            <a:r>
              <a:rPr lang="en-US" sz="1400" b="1" i="1" dirty="0" smtClean="0">
                <a:solidFill>
                  <a:schemeClr val="bg1"/>
                </a:solidFill>
              </a:rPr>
              <a:t>Mr. Bob Wilson, Principal</a:t>
            </a:r>
            <a:br>
              <a:rPr lang="en-US" sz="1400" b="1" i="1" dirty="0" smtClean="0">
                <a:solidFill>
                  <a:schemeClr val="bg1"/>
                </a:solidFill>
              </a:rPr>
            </a:br>
            <a:r>
              <a:rPr lang="en-US" sz="1400" b="1" i="1" dirty="0" smtClean="0">
                <a:solidFill>
                  <a:schemeClr val="bg1"/>
                </a:solidFill>
              </a:rPr>
              <a:t>Alexander Park Elementary</a:t>
            </a:r>
            <a:endParaRPr lang="en-US" sz="1400" b="1" i="1" dirty="0">
              <a:solidFill>
                <a:schemeClr val="bg1"/>
              </a:solidFill>
            </a:endParaRPr>
          </a:p>
        </p:txBody>
      </p:sp>
    </p:spTree>
    <p:extLst>
      <p:ext uri="{BB962C8B-B14F-4D97-AF65-F5344CB8AC3E}">
        <p14:creationId xmlns:p14="http://schemas.microsoft.com/office/powerpoint/2010/main" val="1280647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2" name="TextBox 1"/>
          <p:cNvSpPr txBox="1"/>
          <p:nvPr/>
        </p:nvSpPr>
        <p:spPr>
          <a:xfrm>
            <a:off x="4587765" y="3689131"/>
            <a:ext cx="2033752" cy="1323439"/>
          </a:xfrm>
          <a:prstGeom prst="rect">
            <a:avLst/>
          </a:prstGeom>
          <a:noFill/>
        </p:spPr>
        <p:txBody>
          <a:bodyPr wrap="square" rtlCol="0">
            <a:spAutoFit/>
          </a:bodyPr>
          <a:lstStyle/>
          <a:p>
            <a:r>
              <a:rPr lang="en-US" sz="8000" dirty="0" smtClean="0">
                <a:latin typeface="Roboto" panose="02000000000000000000" pitchFamily="2" charset="0"/>
                <a:ea typeface="Roboto" panose="02000000000000000000" pitchFamily="2" charset="0"/>
                <a:cs typeface="Roboto" panose="02000000000000000000" pitchFamily="2" charset="0"/>
              </a:rPr>
              <a:t>208</a:t>
            </a:r>
            <a:endParaRPr lang="en-US" sz="8000" dirty="0">
              <a:latin typeface="Roboto" panose="02000000000000000000" pitchFamily="2" charset="0"/>
              <a:ea typeface="Roboto" panose="02000000000000000000" pitchFamily="2" charset="0"/>
              <a:cs typeface="Roboto" panose="02000000000000000000" pitchFamily="2" charset="0"/>
            </a:endParaRPr>
          </a:p>
        </p:txBody>
      </p:sp>
      <p:sp>
        <p:nvSpPr>
          <p:cNvPr id="4" name="TextBox 3"/>
          <p:cNvSpPr txBox="1"/>
          <p:nvPr/>
        </p:nvSpPr>
        <p:spPr>
          <a:xfrm>
            <a:off x="1713185" y="3689130"/>
            <a:ext cx="1345325" cy="1323439"/>
          </a:xfrm>
          <a:prstGeom prst="rect">
            <a:avLst/>
          </a:prstGeom>
          <a:noFill/>
        </p:spPr>
        <p:txBody>
          <a:bodyPr wrap="square" rtlCol="0">
            <a:spAutoFit/>
          </a:bodyPr>
          <a:lstStyle/>
          <a:p>
            <a:r>
              <a:rPr lang="en-US" sz="8000" dirty="0" smtClean="0">
                <a:latin typeface="Roboto" panose="02000000000000000000" pitchFamily="2" charset="0"/>
                <a:ea typeface="Roboto" panose="02000000000000000000" pitchFamily="2" charset="0"/>
                <a:cs typeface="Roboto" panose="02000000000000000000" pitchFamily="2" charset="0"/>
              </a:rPr>
              <a:t>26</a:t>
            </a:r>
            <a:endParaRPr lang="en-US" sz="8000" dirty="0">
              <a:latin typeface="Roboto" panose="02000000000000000000" pitchFamily="2" charset="0"/>
              <a:ea typeface="Roboto" panose="02000000000000000000" pitchFamily="2" charset="0"/>
              <a:cs typeface="Roboto" panose="02000000000000000000" pitchFamily="2" charset="0"/>
            </a:endParaRPr>
          </a:p>
        </p:txBody>
      </p:sp>
      <p:sp>
        <p:nvSpPr>
          <p:cNvPr id="5" name="TextBox 4"/>
          <p:cNvSpPr txBox="1"/>
          <p:nvPr/>
        </p:nvSpPr>
        <p:spPr>
          <a:xfrm>
            <a:off x="7919544" y="3689131"/>
            <a:ext cx="1870842" cy="1323439"/>
          </a:xfrm>
          <a:prstGeom prst="rect">
            <a:avLst/>
          </a:prstGeom>
          <a:noFill/>
        </p:spPr>
        <p:txBody>
          <a:bodyPr wrap="square" rtlCol="0">
            <a:spAutoFit/>
          </a:bodyPr>
          <a:lstStyle/>
          <a:p>
            <a:r>
              <a:rPr lang="en-US" sz="8000" dirty="0" smtClean="0">
                <a:latin typeface="Roboto" panose="02000000000000000000" pitchFamily="2" charset="0"/>
                <a:ea typeface="Roboto" panose="02000000000000000000" pitchFamily="2" charset="0"/>
                <a:cs typeface="Roboto" panose="02000000000000000000" pitchFamily="2" charset="0"/>
              </a:rPr>
              <a:t>K-3</a:t>
            </a:r>
            <a:endParaRPr lang="en-US" sz="8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4779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dirty="0">
              <a:solidFill>
                <a:schemeClr val="bg1"/>
              </a:solidFill>
            </a:endParaRPr>
          </a:p>
        </p:txBody>
      </p:sp>
      <p:sp>
        <p:nvSpPr>
          <p:cNvPr id="2" name="TextBox 1"/>
          <p:cNvSpPr txBox="1"/>
          <p:nvPr/>
        </p:nvSpPr>
        <p:spPr>
          <a:xfrm>
            <a:off x="343646" y="1316234"/>
            <a:ext cx="3296701" cy="1752748"/>
          </a:xfrm>
          <a:custGeom>
            <a:avLst/>
            <a:gdLst>
              <a:gd name="connsiteX0" fmla="*/ 0 w 3724101"/>
              <a:gd name="connsiteY0" fmla="*/ 0 h 1477328"/>
              <a:gd name="connsiteX1" fmla="*/ 3724101 w 3724101"/>
              <a:gd name="connsiteY1" fmla="*/ 0 h 1477328"/>
              <a:gd name="connsiteX2" fmla="*/ 3724101 w 3724101"/>
              <a:gd name="connsiteY2" fmla="*/ 1477328 h 1477328"/>
              <a:gd name="connsiteX3" fmla="*/ 0 w 3724101"/>
              <a:gd name="connsiteY3" fmla="*/ 1477328 h 1477328"/>
              <a:gd name="connsiteX4" fmla="*/ 0 w 3724101"/>
              <a:gd name="connsiteY4" fmla="*/ 0 h 1477328"/>
              <a:gd name="connsiteX0" fmla="*/ 0 w 3724101"/>
              <a:gd name="connsiteY0" fmla="*/ 0 h 1477328"/>
              <a:gd name="connsiteX1" fmla="*/ 3724101 w 3724101"/>
              <a:gd name="connsiteY1" fmla="*/ 0 h 1477328"/>
              <a:gd name="connsiteX2" fmla="*/ 2999482 w 3724101"/>
              <a:gd name="connsiteY2" fmla="*/ 1002875 h 1477328"/>
              <a:gd name="connsiteX3" fmla="*/ 0 w 3724101"/>
              <a:gd name="connsiteY3" fmla="*/ 1477328 h 1477328"/>
              <a:gd name="connsiteX4" fmla="*/ 0 w 3724101"/>
              <a:gd name="connsiteY4" fmla="*/ 0 h 1477328"/>
              <a:gd name="connsiteX0" fmla="*/ 0 w 3724101"/>
              <a:gd name="connsiteY0" fmla="*/ 0 h 1477328"/>
              <a:gd name="connsiteX1" fmla="*/ 3724101 w 3724101"/>
              <a:gd name="connsiteY1" fmla="*/ 0 h 1477328"/>
              <a:gd name="connsiteX2" fmla="*/ 2999482 w 3724101"/>
              <a:gd name="connsiteY2" fmla="*/ 1002875 h 1477328"/>
              <a:gd name="connsiteX3" fmla="*/ 0 w 3724101"/>
              <a:gd name="connsiteY3" fmla="*/ 1477328 h 1477328"/>
              <a:gd name="connsiteX4" fmla="*/ 0 w 3724101"/>
              <a:gd name="connsiteY4" fmla="*/ 0 h 1477328"/>
              <a:gd name="connsiteX0" fmla="*/ 0 w 3724101"/>
              <a:gd name="connsiteY0" fmla="*/ 0 h 1672651"/>
              <a:gd name="connsiteX1" fmla="*/ 3724101 w 3724101"/>
              <a:gd name="connsiteY1" fmla="*/ 0 h 1672651"/>
              <a:gd name="connsiteX2" fmla="*/ 2999482 w 3724101"/>
              <a:gd name="connsiteY2" fmla="*/ 1002875 h 1672651"/>
              <a:gd name="connsiteX3" fmla="*/ 1881969 w 3724101"/>
              <a:gd name="connsiteY3" fmla="*/ 1626440 h 1672651"/>
              <a:gd name="connsiteX4" fmla="*/ 0 w 3724101"/>
              <a:gd name="connsiteY4" fmla="*/ 1477328 h 1672651"/>
              <a:gd name="connsiteX5" fmla="*/ 0 w 3724101"/>
              <a:gd name="connsiteY5" fmla="*/ 0 h 1672651"/>
              <a:gd name="connsiteX0" fmla="*/ 0 w 3724101"/>
              <a:gd name="connsiteY0" fmla="*/ 0 h 1672651"/>
              <a:gd name="connsiteX1" fmla="*/ 3724101 w 3724101"/>
              <a:gd name="connsiteY1" fmla="*/ 0 h 1672651"/>
              <a:gd name="connsiteX2" fmla="*/ 3009176 w 3724101"/>
              <a:gd name="connsiteY2" fmla="*/ 994651 h 1672651"/>
              <a:gd name="connsiteX3" fmla="*/ 1881969 w 3724101"/>
              <a:gd name="connsiteY3" fmla="*/ 1626440 h 1672651"/>
              <a:gd name="connsiteX4" fmla="*/ 0 w 3724101"/>
              <a:gd name="connsiteY4" fmla="*/ 1477328 h 1672651"/>
              <a:gd name="connsiteX5" fmla="*/ 0 w 3724101"/>
              <a:gd name="connsiteY5" fmla="*/ 0 h 1672651"/>
              <a:gd name="connsiteX0" fmla="*/ 0 w 3724101"/>
              <a:gd name="connsiteY0" fmla="*/ 0 h 1672651"/>
              <a:gd name="connsiteX1" fmla="*/ 3724101 w 3724101"/>
              <a:gd name="connsiteY1" fmla="*/ 0 h 1672651"/>
              <a:gd name="connsiteX2" fmla="*/ 3009176 w 3724101"/>
              <a:gd name="connsiteY2" fmla="*/ 994651 h 1672651"/>
              <a:gd name="connsiteX3" fmla="*/ 1881969 w 3724101"/>
              <a:gd name="connsiteY3" fmla="*/ 1626440 h 1672651"/>
              <a:gd name="connsiteX4" fmla="*/ 0 w 3724101"/>
              <a:gd name="connsiteY4" fmla="*/ 1477328 h 1672651"/>
              <a:gd name="connsiteX5" fmla="*/ 0 w 3724101"/>
              <a:gd name="connsiteY5" fmla="*/ 0 h 1672651"/>
              <a:gd name="connsiteX0" fmla="*/ 0 w 3724101"/>
              <a:gd name="connsiteY0" fmla="*/ 0 h 1671146"/>
              <a:gd name="connsiteX1" fmla="*/ 3724101 w 3724101"/>
              <a:gd name="connsiteY1" fmla="*/ 0 h 1671146"/>
              <a:gd name="connsiteX2" fmla="*/ 3009176 w 3724101"/>
              <a:gd name="connsiteY2" fmla="*/ 994651 h 1671146"/>
              <a:gd name="connsiteX3" fmla="*/ 2749623 w 3724101"/>
              <a:gd name="connsiteY3" fmla="*/ 957517 h 1671146"/>
              <a:gd name="connsiteX4" fmla="*/ 1881969 w 3724101"/>
              <a:gd name="connsiteY4" fmla="*/ 1626440 h 1671146"/>
              <a:gd name="connsiteX5" fmla="*/ 0 w 3724101"/>
              <a:gd name="connsiteY5" fmla="*/ 1477328 h 1671146"/>
              <a:gd name="connsiteX6" fmla="*/ 0 w 3724101"/>
              <a:gd name="connsiteY6" fmla="*/ 0 h 167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4101" h="1671146">
                <a:moveTo>
                  <a:pt x="0" y="0"/>
                </a:moveTo>
                <a:lnTo>
                  <a:pt x="3724101" y="0"/>
                </a:lnTo>
                <a:lnTo>
                  <a:pt x="3009176" y="994651"/>
                </a:lnTo>
                <a:cubicBezTo>
                  <a:pt x="2845139" y="1165204"/>
                  <a:pt x="2937491" y="852219"/>
                  <a:pt x="2749623" y="957517"/>
                </a:cubicBezTo>
                <a:cubicBezTo>
                  <a:pt x="2561755" y="1062815"/>
                  <a:pt x="2338615" y="1550771"/>
                  <a:pt x="1881969" y="1626440"/>
                </a:cubicBezTo>
                <a:cubicBezTo>
                  <a:pt x="1425323" y="1702109"/>
                  <a:pt x="307911" y="1699518"/>
                  <a:pt x="0" y="1477328"/>
                </a:cubicBezTo>
                <a:lnTo>
                  <a:pt x="0" y="0"/>
                </a:lnTo>
                <a:close/>
              </a:path>
            </a:pathLst>
          </a:cu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We collaborate in the pursuit of each student’s success as knowledgeable, caring, resilient, and contributing members of a global community.</a:t>
            </a:r>
          </a:p>
        </p:txBody>
      </p:sp>
      <p:sp>
        <p:nvSpPr>
          <p:cNvPr id="4" name="TextBox 3"/>
          <p:cNvSpPr txBox="1"/>
          <p:nvPr/>
        </p:nvSpPr>
        <p:spPr>
          <a:xfrm>
            <a:off x="593812" y="4674009"/>
            <a:ext cx="3441469" cy="646331"/>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Opportunity, equity, and success for ALL learners </a:t>
            </a:r>
          </a:p>
        </p:txBody>
      </p:sp>
      <p:sp>
        <p:nvSpPr>
          <p:cNvPr id="5" name="Rectangle 4"/>
          <p:cNvSpPr/>
          <p:nvPr/>
        </p:nvSpPr>
        <p:spPr>
          <a:xfrm>
            <a:off x="5203763" y="1238596"/>
            <a:ext cx="6334302" cy="4985980"/>
          </a:xfrm>
          <a:prstGeom prst="rect">
            <a:avLst/>
          </a:prstGeom>
        </p:spPr>
        <p:txBody>
          <a:bodyPr wrap="square">
            <a:spAutoFit/>
          </a:bodyPr>
          <a:lstStyle/>
          <a:p>
            <a:r>
              <a:rPr lang="en-US" b="1" dirty="0">
                <a:latin typeface="Roboto" panose="02000000000000000000" pitchFamily="2" charset="0"/>
                <a:ea typeface="Roboto" panose="02000000000000000000" pitchFamily="2" charset="0"/>
                <a:cs typeface="Roboto" panose="02000000000000000000" pitchFamily="2" charset="0"/>
              </a:rPr>
              <a:t>Respect</a:t>
            </a:r>
            <a:r>
              <a:rPr lang="en-US" sz="1600" dirty="0">
                <a:latin typeface="Roboto" panose="02000000000000000000" pitchFamily="2" charset="0"/>
                <a:ea typeface="Roboto" panose="02000000000000000000" pitchFamily="2" charset="0"/>
                <a:cs typeface="Roboto" panose="02000000000000000000" pitchFamily="2" charset="0"/>
              </a:rPr>
              <a:t> </a:t>
            </a:r>
            <a:endParaRPr lang="en-US" sz="1600" dirty="0" smtClean="0">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600" dirty="0" smtClean="0">
                <a:latin typeface="Roboto" panose="02000000000000000000" pitchFamily="2" charset="0"/>
                <a:ea typeface="Roboto" panose="02000000000000000000" pitchFamily="2" charset="0"/>
                <a:cs typeface="Roboto" panose="02000000000000000000" pitchFamily="2" charset="0"/>
              </a:rPr>
              <a:t>We </a:t>
            </a:r>
            <a:r>
              <a:rPr lang="en-US" sz="1600" dirty="0">
                <a:latin typeface="Roboto" panose="02000000000000000000" pitchFamily="2" charset="0"/>
                <a:ea typeface="Roboto" panose="02000000000000000000" pitchFamily="2" charset="0"/>
                <a:cs typeface="Roboto" panose="02000000000000000000" pitchFamily="2" charset="0"/>
              </a:rPr>
              <a:t>foster respectful relationships that build trust, safety and well-being. </a:t>
            </a:r>
            <a:endParaRPr lang="en-US" sz="1600" dirty="0" smtClean="0">
              <a:latin typeface="Roboto" panose="02000000000000000000" pitchFamily="2" charset="0"/>
              <a:ea typeface="Roboto" panose="02000000000000000000" pitchFamily="2" charset="0"/>
              <a:cs typeface="Roboto" panose="02000000000000000000" pitchFamily="2" charset="0"/>
            </a:endParaRPr>
          </a:p>
          <a:p>
            <a:pPr lvl="1"/>
            <a:r>
              <a:rPr lang="en-US" b="1" dirty="0" smtClean="0">
                <a:latin typeface="Roboto" panose="02000000000000000000" pitchFamily="2" charset="0"/>
                <a:ea typeface="Roboto" panose="02000000000000000000" pitchFamily="2" charset="0"/>
                <a:cs typeface="Roboto" panose="02000000000000000000" pitchFamily="2" charset="0"/>
              </a:rPr>
              <a:t>Equity</a:t>
            </a:r>
            <a:r>
              <a:rPr lang="en-US" sz="1600" dirty="0" smtClean="0">
                <a:latin typeface="Roboto" panose="02000000000000000000" pitchFamily="2" charset="0"/>
                <a:ea typeface="Roboto" panose="02000000000000000000" pitchFamily="2" charset="0"/>
                <a:cs typeface="Roboto" panose="02000000000000000000" pitchFamily="2" charset="0"/>
              </a:rPr>
              <a:t> </a:t>
            </a:r>
          </a:p>
          <a:p>
            <a:pPr lvl="1">
              <a:spcAft>
                <a:spcPts val="600"/>
              </a:spcAft>
            </a:pPr>
            <a:r>
              <a:rPr lang="en-US" sz="1600" dirty="0" smtClean="0">
                <a:latin typeface="Roboto" panose="02000000000000000000" pitchFamily="2" charset="0"/>
                <a:ea typeface="Roboto" panose="02000000000000000000" pitchFamily="2" charset="0"/>
                <a:cs typeface="Roboto" panose="02000000000000000000" pitchFamily="2" charset="0"/>
              </a:rPr>
              <a:t>We </a:t>
            </a:r>
            <a:r>
              <a:rPr lang="en-US" sz="1600" dirty="0">
                <a:latin typeface="Roboto" panose="02000000000000000000" pitchFamily="2" charset="0"/>
                <a:ea typeface="Roboto" panose="02000000000000000000" pitchFamily="2" charset="0"/>
                <a:cs typeface="Roboto" panose="02000000000000000000" pitchFamily="2" charset="0"/>
              </a:rPr>
              <a:t>strive to build learning environments that are equitable, </a:t>
            </a:r>
            <a:r>
              <a:rPr lang="en-US" sz="1600" dirty="0" err="1">
                <a:latin typeface="Roboto" panose="02000000000000000000" pitchFamily="2" charset="0"/>
                <a:ea typeface="Roboto" panose="02000000000000000000" pitchFamily="2" charset="0"/>
                <a:cs typeface="Roboto" panose="02000000000000000000" pitchFamily="2" charset="0"/>
              </a:rPr>
              <a:t>honour</a:t>
            </a:r>
            <a:r>
              <a:rPr lang="en-US" sz="1600" dirty="0">
                <a:latin typeface="Roboto" panose="02000000000000000000" pitchFamily="2" charset="0"/>
                <a:ea typeface="Roboto" panose="02000000000000000000" pitchFamily="2" charset="0"/>
                <a:cs typeface="Roboto" panose="02000000000000000000" pitchFamily="2" charset="0"/>
              </a:rPr>
              <a:t> diversity and inclusion, are safe, caring and healthy places to work and learn. </a:t>
            </a:r>
            <a:endParaRPr lang="en-US" sz="1600" dirty="0" smtClean="0">
              <a:latin typeface="Roboto" panose="02000000000000000000" pitchFamily="2" charset="0"/>
              <a:ea typeface="Roboto" panose="02000000000000000000" pitchFamily="2" charset="0"/>
              <a:cs typeface="Roboto" panose="02000000000000000000" pitchFamily="2" charset="0"/>
            </a:endParaRPr>
          </a:p>
          <a:p>
            <a:r>
              <a:rPr lang="en-US" b="1" dirty="0" smtClean="0">
                <a:latin typeface="Roboto" panose="02000000000000000000" pitchFamily="2" charset="0"/>
                <a:ea typeface="Roboto" panose="02000000000000000000" pitchFamily="2" charset="0"/>
                <a:cs typeface="Roboto" panose="02000000000000000000" pitchFamily="2" charset="0"/>
              </a:rPr>
              <a:t>Integrity</a:t>
            </a:r>
            <a:r>
              <a:rPr lang="en-US" sz="1600" dirty="0" smtClean="0">
                <a:latin typeface="Roboto" panose="02000000000000000000" pitchFamily="2" charset="0"/>
                <a:ea typeface="Roboto" panose="02000000000000000000" pitchFamily="2" charset="0"/>
                <a:cs typeface="Roboto" panose="02000000000000000000" pitchFamily="2" charset="0"/>
              </a:rPr>
              <a:t> </a:t>
            </a:r>
          </a:p>
          <a:p>
            <a:pPr>
              <a:spcAft>
                <a:spcPts val="600"/>
              </a:spcAft>
            </a:pPr>
            <a:r>
              <a:rPr lang="en-US" sz="1600" dirty="0" smtClean="0">
                <a:latin typeface="Roboto" panose="02000000000000000000" pitchFamily="2" charset="0"/>
                <a:ea typeface="Roboto" panose="02000000000000000000" pitchFamily="2" charset="0"/>
                <a:cs typeface="Roboto" panose="02000000000000000000" pitchFamily="2" charset="0"/>
              </a:rPr>
              <a:t>We </a:t>
            </a:r>
            <a:r>
              <a:rPr lang="en-US" sz="1600" dirty="0">
                <a:latin typeface="Roboto" panose="02000000000000000000" pitchFamily="2" charset="0"/>
                <a:ea typeface="Roboto" panose="02000000000000000000" pitchFamily="2" charset="0"/>
                <a:cs typeface="Roboto" panose="02000000000000000000" pitchFamily="2" charset="0"/>
              </a:rPr>
              <a:t>nurture a sense of self-awareness, responsibility and honesty to become environmental stewards and morally upright global citizens. </a:t>
            </a:r>
            <a:endParaRPr lang="en-US" sz="1600" dirty="0" smtClean="0">
              <a:latin typeface="Roboto" panose="02000000000000000000" pitchFamily="2" charset="0"/>
              <a:ea typeface="Roboto" panose="02000000000000000000" pitchFamily="2" charset="0"/>
              <a:cs typeface="Roboto" panose="02000000000000000000" pitchFamily="2" charset="0"/>
            </a:endParaRPr>
          </a:p>
          <a:p>
            <a:pPr lvl="1"/>
            <a:r>
              <a:rPr lang="en-US" b="1" dirty="0" smtClean="0">
                <a:latin typeface="Roboto" panose="02000000000000000000" pitchFamily="2" charset="0"/>
                <a:ea typeface="Roboto" panose="02000000000000000000" pitchFamily="2" charset="0"/>
                <a:cs typeface="Roboto" panose="02000000000000000000" pitchFamily="2" charset="0"/>
              </a:rPr>
              <a:t>Accountability</a:t>
            </a:r>
            <a:r>
              <a:rPr lang="en-US" sz="1600" dirty="0" smtClean="0">
                <a:latin typeface="Roboto" panose="02000000000000000000" pitchFamily="2" charset="0"/>
                <a:ea typeface="Roboto" panose="02000000000000000000" pitchFamily="2" charset="0"/>
                <a:cs typeface="Roboto" panose="02000000000000000000" pitchFamily="2" charset="0"/>
              </a:rPr>
              <a:t> </a:t>
            </a:r>
          </a:p>
          <a:p>
            <a:pPr lvl="1">
              <a:spcAft>
                <a:spcPts val="600"/>
              </a:spcAft>
            </a:pPr>
            <a:r>
              <a:rPr lang="en-US" sz="1600" dirty="0" smtClean="0">
                <a:latin typeface="Roboto" panose="02000000000000000000" pitchFamily="2" charset="0"/>
                <a:ea typeface="Roboto" panose="02000000000000000000" pitchFamily="2" charset="0"/>
                <a:cs typeface="Roboto" panose="02000000000000000000" pitchFamily="2" charset="0"/>
              </a:rPr>
              <a:t>We </a:t>
            </a:r>
            <a:r>
              <a:rPr lang="en-US" sz="1600" dirty="0">
                <a:latin typeface="Roboto" panose="02000000000000000000" pitchFamily="2" charset="0"/>
                <a:ea typeface="Roboto" panose="02000000000000000000" pitchFamily="2" charset="0"/>
                <a:cs typeface="Roboto" panose="02000000000000000000" pitchFamily="2" charset="0"/>
              </a:rPr>
              <a:t>are accountable for ourselves, our students and our communities for professionalism, transparency and quality results. </a:t>
            </a:r>
            <a:endParaRPr lang="en-US" sz="1600" dirty="0" smtClean="0">
              <a:latin typeface="Roboto" panose="02000000000000000000" pitchFamily="2" charset="0"/>
              <a:ea typeface="Roboto" panose="02000000000000000000" pitchFamily="2" charset="0"/>
              <a:cs typeface="Roboto" panose="02000000000000000000" pitchFamily="2" charset="0"/>
            </a:endParaRPr>
          </a:p>
          <a:p>
            <a:r>
              <a:rPr lang="en-US" b="1" dirty="0" smtClean="0">
                <a:latin typeface="Roboto" panose="02000000000000000000" pitchFamily="2" charset="0"/>
                <a:ea typeface="Roboto" panose="02000000000000000000" pitchFamily="2" charset="0"/>
                <a:cs typeface="Roboto" panose="02000000000000000000" pitchFamily="2" charset="0"/>
              </a:rPr>
              <a:t>Innovation</a:t>
            </a:r>
            <a:r>
              <a:rPr lang="en-US" sz="1600" dirty="0" smtClean="0">
                <a:latin typeface="Roboto" panose="02000000000000000000" pitchFamily="2" charset="0"/>
                <a:ea typeface="Roboto" panose="02000000000000000000" pitchFamily="2" charset="0"/>
                <a:cs typeface="Roboto" panose="02000000000000000000" pitchFamily="2" charset="0"/>
              </a:rPr>
              <a:t> </a:t>
            </a:r>
          </a:p>
          <a:p>
            <a:r>
              <a:rPr lang="en-US" sz="1600" dirty="0" smtClean="0">
                <a:latin typeface="Roboto" panose="02000000000000000000" pitchFamily="2" charset="0"/>
                <a:ea typeface="Roboto" panose="02000000000000000000" pitchFamily="2" charset="0"/>
                <a:cs typeface="Roboto" panose="02000000000000000000" pitchFamily="2" charset="0"/>
              </a:rPr>
              <a:t>We </a:t>
            </a:r>
            <a:r>
              <a:rPr lang="en-US" sz="1600" dirty="0">
                <a:latin typeface="Roboto" panose="02000000000000000000" pitchFamily="2" charset="0"/>
                <a:ea typeface="Roboto" panose="02000000000000000000" pitchFamily="2" charset="0"/>
                <a:cs typeface="Roboto" panose="02000000000000000000" pitchFamily="2" charset="0"/>
              </a:rPr>
              <a:t>create learning opportunities that are high quality, place-based, creative, and that encourage students to reach their full potential. </a:t>
            </a:r>
          </a:p>
        </p:txBody>
      </p:sp>
    </p:spTree>
    <p:extLst>
      <p:ext uri="{BB962C8B-B14F-4D97-AF65-F5344CB8AC3E}">
        <p14:creationId xmlns:p14="http://schemas.microsoft.com/office/powerpoint/2010/main" val="3209313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5592203">
            <a:off x="6110130" y="-343059"/>
            <a:ext cx="7011577" cy="5625075"/>
          </a:xfrm>
          <a:custGeom>
            <a:avLst/>
            <a:gdLst>
              <a:gd name="connsiteX0" fmla="*/ 0 w 5858847"/>
              <a:gd name="connsiteY0" fmla="*/ 6018245 h 6018245"/>
              <a:gd name="connsiteX1" fmla="*/ 2929424 w 5858847"/>
              <a:gd name="connsiteY1" fmla="*/ 0 h 6018245"/>
              <a:gd name="connsiteX2" fmla="*/ 5858847 w 5858847"/>
              <a:gd name="connsiteY2" fmla="*/ 6018245 h 6018245"/>
              <a:gd name="connsiteX3" fmla="*/ 0 w 5858847"/>
              <a:gd name="connsiteY3" fmla="*/ 6018245 h 6018245"/>
              <a:gd name="connsiteX0" fmla="*/ 0 w 6080664"/>
              <a:gd name="connsiteY0" fmla="*/ 4468624 h 4468624"/>
              <a:gd name="connsiteX1" fmla="*/ 6080664 w 6080664"/>
              <a:gd name="connsiteY1" fmla="*/ 0 h 4468624"/>
              <a:gd name="connsiteX2" fmla="*/ 5858847 w 6080664"/>
              <a:gd name="connsiteY2" fmla="*/ 4468624 h 4468624"/>
              <a:gd name="connsiteX3" fmla="*/ 0 w 6080664"/>
              <a:gd name="connsiteY3" fmla="*/ 4468624 h 4468624"/>
              <a:gd name="connsiteX0" fmla="*/ 0 w 6134375"/>
              <a:gd name="connsiteY0" fmla="*/ 362132 h 4468624"/>
              <a:gd name="connsiteX1" fmla="*/ 6134375 w 6134375"/>
              <a:gd name="connsiteY1" fmla="*/ 0 h 4468624"/>
              <a:gd name="connsiteX2" fmla="*/ 5912558 w 6134375"/>
              <a:gd name="connsiteY2" fmla="*/ 4468624 h 4468624"/>
              <a:gd name="connsiteX3" fmla="*/ 0 w 6134375"/>
              <a:gd name="connsiteY3" fmla="*/ 362132 h 4468624"/>
              <a:gd name="connsiteX0" fmla="*/ 0 w 6134375"/>
              <a:gd name="connsiteY0" fmla="*/ 362132 h 5625075"/>
              <a:gd name="connsiteX1" fmla="*/ 6134375 w 6134375"/>
              <a:gd name="connsiteY1" fmla="*/ 0 h 5625075"/>
              <a:gd name="connsiteX2" fmla="*/ 3711187 w 6134375"/>
              <a:gd name="connsiteY2" fmla="*/ 5625075 h 5625075"/>
              <a:gd name="connsiteX3" fmla="*/ 0 w 6134375"/>
              <a:gd name="connsiteY3" fmla="*/ 362132 h 5625075"/>
              <a:gd name="connsiteX0" fmla="*/ 0 w 7011577"/>
              <a:gd name="connsiteY0" fmla="*/ 422969 h 5625075"/>
              <a:gd name="connsiteX1" fmla="*/ 7011577 w 7011577"/>
              <a:gd name="connsiteY1" fmla="*/ 0 h 5625075"/>
              <a:gd name="connsiteX2" fmla="*/ 4588389 w 7011577"/>
              <a:gd name="connsiteY2" fmla="*/ 5625075 h 5625075"/>
              <a:gd name="connsiteX3" fmla="*/ 0 w 7011577"/>
              <a:gd name="connsiteY3" fmla="*/ 422969 h 5625075"/>
            </a:gdLst>
            <a:ahLst/>
            <a:cxnLst>
              <a:cxn ang="0">
                <a:pos x="connsiteX0" y="connsiteY0"/>
              </a:cxn>
              <a:cxn ang="0">
                <a:pos x="connsiteX1" y="connsiteY1"/>
              </a:cxn>
              <a:cxn ang="0">
                <a:pos x="connsiteX2" y="connsiteY2"/>
              </a:cxn>
              <a:cxn ang="0">
                <a:pos x="connsiteX3" y="connsiteY3"/>
              </a:cxn>
            </a:cxnLst>
            <a:rect l="l" t="t" r="r" b="b"/>
            <a:pathLst>
              <a:path w="7011577" h="5625075">
                <a:moveTo>
                  <a:pt x="0" y="422969"/>
                </a:moveTo>
                <a:lnTo>
                  <a:pt x="7011577" y="0"/>
                </a:lnTo>
                <a:lnTo>
                  <a:pt x="4588389" y="5625075"/>
                </a:lnTo>
                <a:lnTo>
                  <a:pt x="0" y="422969"/>
                </a:lnTo>
                <a:close/>
              </a:path>
            </a:pathLst>
          </a:custGeom>
          <a:blipFill dpi="0" rotWithShape="1">
            <a:blip r:embed="rId3"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dirty="0">
              <a:solidFill>
                <a:schemeClr val="bg1"/>
              </a:solidFill>
            </a:endParaRPr>
          </a:p>
        </p:txBody>
      </p:sp>
      <p:sp>
        <p:nvSpPr>
          <p:cNvPr id="4" name="TextBox 3"/>
          <p:cNvSpPr txBox="1"/>
          <p:nvPr/>
        </p:nvSpPr>
        <p:spPr>
          <a:xfrm>
            <a:off x="3807229" y="2062271"/>
            <a:ext cx="3144708" cy="400110"/>
          </a:xfrm>
          <a:prstGeom prst="rect">
            <a:avLst/>
          </a:prstGeom>
          <a:noFill/>
        </p:spPr>
        <p:txBody>
          <a:bodyPr wrap="square" rtlCol="0">
            <a:spAutoFit/>
          </a:bodyPr>
          <a:lstStyle/>
          <a:p>
            <a:r>
              <a:rPr lang="en-US" sz="2000" b="1" dirty="0" smtClean="0">
                <a:latin typeface="Roboto" panose="02000000000000000000" pitchFamily="2" charset="0"/>
                <a:ea typeface="Roboto" panose="02000000000000000000" pitchFamily="2" charset="0"/>
                <a:cs typeface="Roboto" panose="02000000000000000000" pitchFamily="2" charset="0"/>
              </a:rPr>
              <a:t>Equity and Inclusion</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8188037" y="2597007"/>
            <a:ext cx="4120342" cy="1323439"/>
          </a:xfrm>
          <a:prstGeom prst="rect">
            <a:avLst/>
          </a:prstGeom>
          <a:noFill/>
        </p:spPr>
        <p:txBody>
          <a:bodyPr wrap="square" rtlCol="0">
            <a:spAutoFit/>
          </a:bodyPr>
          <a:lstStyle/>
          <a:p>
            <a:r>
              <a:rPr lang="en-US" sz="2000" b="1" dirty="0" smtClean="0">
                <a:solidFill>
                  <a:schemeClr val="bg1"/>
                </a:solidFill>
                <a:latin typeface="Roboto" panose="02000000000000000000" pitchFamily="2" charset="0"/>
                <a:ea typeface="Roboto" panose="02000000000000000000" pitchFamily="2" charset="0"/>
                <a:cs typeface="Roboto" panose="02000000000000000000" pitchFamily="2" charset="0"/>
              </a:rPr>
              <a:t>Educators contribute towards truth, reconciliation, and healing.</a:t>
            </a:r>
            <a:br>
              <a:rPr lang="en-US" sz="2000" b="1" dirty="0" smtClean="0">
                <a:solidFill>
                  <a:schemeClr val="bg1"/>
                </a:solidFill>
                <a:latin typeface="Roboto" panose="02000000000000000000" pitchFamily="2" charset="0"/>
                <a:ea typeface="Roboto" panose="02000000000000000000" pitchFamily="2" charset="0"/>
                <a:cs typeface="Roboto" panose="02000000000000000000" pitchFamily="2" charset="0"/>
              </a:rPr>
            </a:br>
            <a:r>
              <a:rPr lang="en-US" sz="2000" b="1" i="1" dirty="0" smtClean="0">
                <a:solidFill>
                  <a:schemeClr val="bg1"/>
                </a:solidFill>
                <a:latin typeface="Roboto" panose="02000000000000000000" pitchFamily="2" charset="0"/>
                <a:ea typeface="Roboto" panose="02000000000000000000" pitchFamily="2" charset="0"/>
                <a:cs typeface="Roboto" panose="02000000000000000000" pitchFamily="2" charset="0"/>
              </a:rPr>
              <a:t>(Standard 9, Teacher Regulation Branch Standards for Educators)</a:t>
            </a:r>
            <a:endParaRPr lang="en-US" sz="2000" b="1" i="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p:cNvSpPr txBox="1"/>
          <p:nvPr/>
        </p:nvSpPr>
        <p:spPr>
          <a:xfrm>
            <a:off x="1055716" y="3798916"/>
            <a:ext cx="5303520" cy="1384995"/>
          </a:xfrm>
          <a:prstGeom prst="rect">
            <a:avLst/>
          </a:prstGeom>
          <a:noFill/>
        </p:spPr>
        <p:txBody>
          <a:bodyPr wrap="square" rtlCol="0">
            <a:spAutoFit/>
          </a:bodyPr>
          <a:lstStyle/>
          <a:p>
            <a:r>
              <a:rPr lang="en-US" sz="2800" dirty="0" smtClean="0">
                <a:latin typeface="Roboto" panose="02000000000000000000" pitchFamily="2" charset="0"/>
                <a:ea typeface="Roboto" panose="02000000000000000000" pitchFamily="2" charset="0"/>
                <a:cs typeface="Roboto" panose="02000000000000000000" pitchFamily="2" charset="0"/>
              </a:rPr>
              <a:t>To increase student understanding of what it means to belong.</a:t>
            </a:r>
            <a:endParaRPr lang="en-US"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7840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6</a:t>
            </a:fld>
            <a:endParaRPr lang="en-US" sz="1600" b="1" dirty="0">
              <a:solidFill>
                <a:schemeClr val="bg1"/>
              </a:solidFill>
            </a:endParaRPr>
          </a:p>
        </p:txBody>
      </p:sp>
      <p:sp>
        <p:nvSpPr>
          <p:cNvPr id="2" name="TextBox 1"/>
          <p:cNvSpPr txBox="1"/>
          <p:nvPr/>
        </p:nvSpPr>
        <p:spPr>
          <a:xfrm>
            <a:off x="2017697" y="1821095"/>
            <a:ext cx="2562930" cy="1754326"/>
          </a:xfrm>
          <a:prstGeom prst="rect">
            <a:avLst/>
          </a:prstGeom>
          <a:solidFill>
            <a:srgbClr val="00B0F0"/>
          </a:solidFill>
          <a:effectLst>
            <a:outerShdw blurRad="50800" dist="38100" dir="2700000" algn="tl" rotWithShape="0">
              <a:prstClr val="black">
                <a:alpha val="40000"/>
              </a:prstClr>
            </a:outerShdw>
          </a:effectLst>
        </p:spPr>
        <p:txBody>
          <a:bodyPr wrap="square" rtlCol="0">
            <a:spAutoFit/>
          </a:bodyPr>
          <a:lstStyle/>
          <a:p>
            <a:r>
              <a:rPr lang="en-US" b="1" i="1" dirty="0" smtClean="0">
                <a:solidFill>
                  <a:schemeClr val="bg1"/>
                </a:solidFill>
                <a:latin typeface="Roboto" panose="02000000000000000000" pitchFamily="2" charset="0"/>
                <a:ea typeface="Roboto" panose="02000000000000000000" pitchFamily="2" charset="0"/>
                <a:cs typeface="Roboto" panose="02000000000000000000" pitchFamily="2" charset="0"/>
              </a:rPr>
              <a:t>Do you feel you belong at Alexander Park?</a:t>
            </a:r>
          </a:p>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a:p>
            <a:pPr>
              <a:tabLst>
                <a:tab pos="855663" algn="l"/>
              </a:tabLst>
            </a:pPr>
            <a:r>
              <a:rPr lang="en-US" dirty="0" smtClean="0">
                <a:solidFill>
                  <a:schemeClr val="bg1"/>
                </a:solidFill>
                <a:latin typeface="Roboto" panose="02000000000000000000" pitchFamily="2" charset="0"/>
                <a:ea typeface="Roboto" panose="02000000000000000000" pitchFamily="2" charset="0"/>
                <a:cs typeface="Roboto" panose="02000000000000000000" pitchFamily="2" charset="0"/>
              </a:rPr>
              <a:t>88%	Yes</a:t>
            </a:r>
          </a:p>
          <a:p>
            <a:pPr>
              <a:tabLst>
                <a:tab pos="855663" algn="l"/>
              </a:tabLst>
            </a:pPr>
            <a:r>
              <a:rPr lang="en-US" dirty="0" smtClean="0">
                <a:solidFill>
                  <a:schemeClr val="bg1"/>
                </a:solidFill>
                <a:latin typeface="Roboto" panose="02000000000000000000" pitchFamily="2" charset="0"/>
                <a:ea typeface="Roboto" panose="02000000000000000000" pitchFamily="2" charset="0"/>
                <a:cs typeface="Roboto" panose="02000000000000000000" pitchFamily="2" charset="0"/>
              </a:rPr>
              <a:t>5% 	No</a:t>
            </a:r>
          </a:p>
          <a:p>
            <a:pPr>
              <a:tabLst>
                <a:tab pos="855663" algn="l"/>
              </a:tabLst>
            </a:pPr>
            <a:r>
              <a:rPr lang="en-US" dirty="0" smtClean="0">
                <a:solidFill>
                  <a:schemeClr val="bg1"/>
                </a:solidFill>
                <a:latin typeface="Roboto" panose="02000000000000000000" pitchFamily="2" charset="0"/>
                <a:ea typeface="Roboto" panose="02000000000000000000" pitchFamily="2" charset="0"/>
                <a:cs typeface="Roboto" panose="02000000000000000000" pitchFamily="2" charset="0"/>
              </a:rPr>
              <a:t>7% 	Unsure</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p:cNvSpPr txBox="1"/>
          <p:nvPr/>
        </p:nvSpPr>
        <p:spPr>
          <a:xfrm>
            <a:off x="740596" y="3913912"/>
            <a:ext cx="2554202" cy="1938992"/>
          </a:xfrm>
          <a:prstGeom prst="rect">
            <a:avLst/>
          </a:prstGeom>
          <a:noFill/>
        </p:spPr>
        <p:txBody>
          <a:bodyPr wrap="square" rtlCol="0">
            <a:spAutoFit/>
          </a:bodyPr>
          <a:lstStyle/>
          <a:p>
            <a:r>
              <a:rPr lang="en-US" sz="2000" b="1" i="1" dirty="0" smtClean="0">
                <a:latin typeface="Roboto" panose="02000000000000000000" pitchFamily="2" charset="0"/>
                <a:ea typeface="Roboto" panose="02000000000000000000" pitchFamily="2" charset="0"/>
                <a:cs typeface="Roboto" panose="02000000000000000000" pitchFamily="2" charset="0"/>
              </a:rPr>
              <a:t>Do you have friends at school?</a:t>
            </a:r>
          </a:p>
          <a:p>
            <a:endParaRPr lang="en-US" sz="2000" dirty="0">
              <a:latin typeface="Roboto" panose="02000000000000000000" pitchFamily="2" charset="0"/>
              <a:ea typeface="Roboto" panose="02000000000000000000" pitchFamily="2" charset="0"/>
              <a:cs typeface="Roboto" panose="02000000000000000000" pitchFamily="2" charset="0"/>
            </a:endParaRPr>
          </a:p>
          <a:p>
            <a:pPr>
              <a:tabLst>
                <a:tab pos="569913" algn="l"/>
              </a:tabLst>
            </a:pPr>
            <a:r>
              <a:rPr lang="en-US" sz="2000" dirty="0" smtClean="0">
                <a:latin typeface="Roboto" panose="02000000000000000000" pitchFamily="2" charset="0"/>
                <a:ea typeface="Roboto" panose="02000000000000000000" pitchFamily="2" charset="0"/>
                <a:cs typeface="Roboto" panose="02000000000000000000" pitchFamily="2" charset="0"/>
              </a:rPr>
              <a:t>96%	Yes</a:t>
            </a:r>
          </a:p>
          <a:p>
            <a:pPr>
              <a:tabLst>
                <a:tab pos="569913" algn="l"/>
              </a:tabLst>
            </a:pPr>
            <a:r>
              <a:rPr lang="en-US" sz="2000" dirty="0" smtClean="0">
                <a:latin typeface="Roboto" panose="02000000000000000000" pitchFamily="2" charset="0"/>
                <a:ea typeface="Roboto" panose="02000000000000000000" pitchFamily="2" charset="0"/>
                <a:cs typeface="Roboto" panose="02000000000000000000" pitchFamily="2" charset="0"/>
              </a:rPr>
              <a:t>&lt;1% 	No</a:t>
            </a:r>
          </a:p>
          <a:p>
            <a:pPr>
              <a:tabLst>
                <a:tab pos="569913" algn="l"/>
              </a:tabLst>
            </a:pPr>
            <a:r>
              <a:rPr lang="en-US" sz="2000" dirty="0">
                <a:latin typeface="Roboto" panose="02000000000000000000" pitchFamily="2" charset="0"/>
                <a:ea typeface="Roboto" panose="02000000000000000000" pitchFamily="2" charset="0"/>
                <a:cs typeface="Roboto" panose="02000000000000000000" pitchFamily="2" charset="0"/>
              </a:rPr>
              <a:t>3</a:t>
            </a:r>
            <a:r>
              <a:rPr lang="en-US" sz="2000" dirty="0" smtClean="0">
                <a:latin typeface="Roboto" panose="02000000000000000000" pitchFamily="2" charset="0"/>
                <a:ea typeface="Roboto" panose="02000000000000000000" pitchFamily="2" charset="0"/>
                <a:cs typeface="Roboto" panose="02000000000000000000" pitchFamily="2" charset="0"/>
              </a:rPr>
              <a:t>% 	Unsure</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5" name="TextBox 4"/>
          <p:cNvSpPr txBox="1"/>
          <p:nvPr/>
        </p:nvSpPr>
        <p:spPr>
          <a:xfrm>
            <a:off x="3363629" y="3913912"/>
            <a:ext cx="2896382" cy="2246769"/>
          </a:xfrm>
          <a:prstGeom prst="rect">
            <a:avLst/>
          </a:prstGeom>
          <a:noFill/>
        </p:spPr>
        <p:txBody>
          <a:bodyPr wrap="square" rtlCol="0">
            <a:spAutoFit/>
          </a:bodyPr>
          <a:lstStyle/>
          <a:p>
            <a:r>
              <a:rPr lang="en-US" sz="2000" b="1" i="1" dirty="0" smtClean="0">
                <a:latin typeface="Roboto" panose="02000000000000000000" pitchFamily="2" charset="0"/>
                <a:ea typeface="Roboto" panose="02000000000000000000" pitchFamily="2" charset="0"/>
                <a:cs typeface="Roboto" panose="02000000000000000000" pitchFamily="2" charset="0"/>
              </a:rPr>
              <a:t>Are there grown-ups who care about you at school?</a:t>
            </a:r>
          </a:p>
          <a:p>
            <a:endParaRPr lang="en-US" sz="2000" dirty="0">
              <a:latin typeface="Roboto" panose="02000000000000000000" pitchFamily="2" charset="0"/>
              <a:ea typeface="Roboto" panose="02000000000000000000" pitchFamily="2" charset="0"/>
              <a:cs typeface="Roboto" panose="02000000000000000000" pitchFamily="2" charset="0"/>
            </a:endParaRPr>
          </a:p>
          <a:p>
            <a:pPr>
              <a:tabLst>
                <a:tab pos="569913" algn="l"/>
              </a:tabLst>
            </a:pPr>
            <a:r>
              <a:rPr lang="en-US" sz="2000" dirty="0" smtClean="0">
                <a:latin typeface="Roboto" panose="02000000000000000000" pitchFamily="2" charset="0"/>
                <a:ea typeface="Roboto" panose="02000000000000000000" pitchFamily="2" charset="0"/>
                <a:cs typeface="Roboto" panose="02000000000000000000" pitchFamily="2" charset="0"/>
              </a:rPr>
              <a:t>92%	Yes</a:t>
            </a:r>
          </a:p>
          <a:p>
            <a:pPr>
              <a:tabLst>
                <a:tab pos="569913" algn="l"/>
              </a:tabLst>
            </a:pPr>
            <a:r>
              <a:rPr lang="en-US" sz="2000" dirty="0" smtClean="0">
                <a:latin typeface="Roboto" panose="02000000000000000000" pitchFamily="2" charset="0"/>
                <a:ea typeface="Roboto" panose="02000000000000000000" pitchFamily="2" charset="0"/>
                <a:cs typeface="Roboto" panose="02000000000000000000" pitchFamily="2" charset="0"/>
              </a:rPr>
              <a:t>1% 	No</a:t>
            </a:r>
          </a:p>
          <a:p>
            <a:pPr>
              <a:tabLst>
                <a:tab pos="569913" algn="l"/>
              </a:tabLst>
            </a:pPr>
            <a:r>
              <a:rPr lang="en-US" sz="2000" dirty="0" smtClean="0">
                <a:latin typeface="Roboto" panose="02000000000000000000" pitchFamily="2" charset="0"/>
                <a:ea typeface="Roboto" panose="02000000000000000000" pitchFamily="2" charset="0"/>
                <a:cs typeface="Roboto" panose="02000000000000000000" pitchFamily="2" charset="0"/>
              </a:rPr>
              <a:t>6% 	Unsure</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6" name="AutoShape 2" descr="data:image/png;base64,iVBORw0KGgoAAAANSUhEUgAAAhsAAAI9CAYAAACT0rqWAAAgAElEQVR4Aey9+dNWRZrnXT/Oj/MndEy8Ed0dHdNREdP1dkR1vDXVFVEzVRMVPRVvdfVE2G89Y/dUN0u5AIrIYoFLIaIoO66IooVaCKi4o8gmiALuuCCIwoPigiIKgppvfM5DPk+efDLv+5x7Pcv3RNxxljvXb2Ze+T1XXnmd7xkdQkAICAEhIASEgBDoIgLf62LaSloICAEhIASEgBAQAkZkQ51ACAgBISAEhIAQ6CoCIhtdhVeJCwEhIASEgBAQAiIb6gNCQAgIASEgBIRAVxEQ2egqvEpcCAgBISAEhIAQENlQHxACQkAICAEhIAS6ioDIRlfhVeJCQAgIASEgBISAyIb6gBAQAkJACAgBIdBVBEQ2ugqvEhcCQkAICAEhIARENtQHhIAQEAJCQAgIga4iILLRVXiVuBAQAkJACAgBISCyoT4gBISAEBACQkAIdBUBkY2uwqvEhYAQEAJCQAgIAZEN9QEhIASEgBAQAkKgqwiIbHQVXiUuBISAEBACQkAIiGyoDwgBISAEhIAQEAJdRUBko6vwKnEhIASEgBAQAkJAZEN9QAgIASEgBISAEOgqAiIbXYVXiQsBISAEhIAQEAIiG+oDQkAICAEhIASEQFcRENnoKrxKXAgIASEgBISAEBDZUB8QAkJACAgBISAEuoqAyEZX4VXiQkAICAEhIASEgMiG+oAQEAJCQAgIASHQVQRENroKrxIXAkJACAgBISAERDZ63Ae++uor8/bbb5uNGzea1atXm4GBgdTv+uuvNw8//LDZvXu3GRwcNN99912PS6js6oAAffCRRx5J9T36In3v2WefNYcPH076Xiv9z+/Tee8ZA5SNMUI5i3TE6gJOrWBVpLoVqSzCuUit0ZmyiGx0BsemqUAytm/fPkq4xwaVfX7ttdeal156yXz77bdN81AAIdAMgYMHDxomc9u/Gp2PHTtmTpw4YU6fPp1rIm2UZqv/vfrqq82q1pP/Y+U/fvy4YYx/8803PSlH1TMRztVrYZGNHrRpHgEfG2R33XWX+eijj0Q6etBeVc3i448/zkQy6IMLFixINByvvfaaId6ZM2cywxLrw+0+v/fee/ve/2N1eOGFF8y+ffvMl19+mYuYZQa1ZgGFc/UaXGSjy2165MiRzAI+NsDs8z/84Q/m888/19tTl9usqsmzLGH7UrPzzJkzzYoVK8xDDz1k3nnnHXPq1KnMsDRLu53/n3rqqVzEJ3OhMwaMlX3VqlVmy5Yt5pNPPhHZyIhlo2DCuRE65fxPZKPL7ZZVZR0bXP7zW2+91Xz66aciHF1utyomf/vtt2cmG1dccYVZsmRJYle0f//+ZCklKyZ+n+30PeSnX8sVsbrcfPPN5sknnzRHjx7tu/YlazsVOZxwLnLrtFY2kY3WcMsUC+O22KCZNm2aufrqq5P184ULF5pFixYlv+uuu84g6M8///xoXAz4vvjiC71BZWoFBbIIxPri5Zdfniyb0A+XLl2akIybbrrJQE4effRRg3Yuz+Qey4elGX7kE/rZ/6+55hozY8aMaP9nSRENXz/smGJ1A68nnnhCZMN2tjbP2AlBKlk6QzbaviGc2wS2j9FFNroIfsjaH2HFcgiDZ/HixYbBg7oaAfrHP/4x+a1cuTIR+hdccEFQ4C5btsy8++675uuvv+5i6ZV01RCITZT0RQQ6WrP777/fsFSxefPm5PfKK68kE3uenRaN8qHP33LLLQmRod/zg9TcdtttBu0A44EffRwSFEprypQp5q233jInT57seROFysMzTYKdbQrIBhq1++67LyG/9E/bd9AgyX6ts3j3IjWRjS6iHBNMvNUhTO+++27z2GOPmeeee84g1F9//fXk9+KLL5pnnnkmGWShNH7/+9+bbdu2GXYLNJsEeCtlF4yvQmfbLc8x/uv0EdpWCfFqdRsjdWArcIi82W2S/M/bbqtHP3BqVFa7RZo6u0txtr5gSZg8R6gv8QyyQX984IEHzBtvvJEIcpbqsD9gl0Ue41DKE8uHfg+pQFtC/92xY0fyox9i7wDJQTvAmMBW5M4774ymBRmifM20G51u11jd8pCNbrRtln7Q6XFJntSFsedu46ePYh/Ujmyhz7H9+umnn04IMOnze/DBB83zzz+fSfb5mJSp/n7Zq3AvstHFVowJJoQ76kEGDQPqs88+SwYtA5cf2w0//PBDs3PnzqiwRRjjhyOm3mbidQVArCw8Z0LLOlGH0rEQZtl1gyAiXJaDMvkkKZS/+yxPXShDt3DKUr9YmDxbpBH0jQ4Xm6zX9CnrN6IZmQ3lHcsHsoH2DmLNRES/tz/IDc+weaDvMy4IF0sLYvT+++8Xov9Txqxko5Nt62Ifwsn+3+lxadOl74XydZ9BOuzhPrfX9j//bP/3z8g8+gqaD/fww3FvjzLW35a9SmeRjS61JkIaHxmhQTB9+vThtXDrw8AV6lwj8BlUEA7e8FAh2nVurlEvstUutJTC4Arl2+wZSzPNjlAavF3u2rUrV54HDhxomBUkwH2jD+Ube0a8LOSpmzg1rFzkz1br/Kc//SmZtEPJxjBq9Jy+R5u6fTKUduxZLG1U4ffcc89wvyV990ee9kcZIB2htNDsFan/U8ZmZKMbbeviH8KpG+PS5hnSMobKwDP6J0fof9vefl8LheUZGg9Lhm1ZGqXdablk8+x2/W0+VTqLbHSpNRk8qINjg4bnaCcaTboQESZEOjaEw65xc71+/fpkWcJft0Zt3CjPZv998MEHDSeZUHw0NKHnjZ5hBAhR8oWMbY5WiYbNE3U9gix2dBunWL6x561ORra+GBZjNOwf9v88ZzQGaBbQNITIrJ+Hfx/LC7KBRg/DP//N1E+De5ZVQmnRdyAtqMX98nW7XUPl4VkjstGttnUxC5WrG+OSPPNoZ2y5Nm3aFGzLQ4cOGWQOfRcSYQ8bzz/n0WyUuf4WhyqdRTa61JpMogwkf7DE7lnyQC2JsLQHabBmzjo6Gg67xo0DoTfffDOZDNz1dJZg2p2k2SFDOrGJOlb+Vp6zTs+SkZ8XjqRaSc+Pg+2Li4/FtRc42byynrMuefl1dO/vuOOOxB+GS+Dc/7NeU5Z169YlTr1a8RsRyycL2aBtINgxPNjFhWaPt2WIuktaetGusbo1IhuxusTSCj0Pta3bt0JxWn0WG5fk1y6Z88uEQTJ2OtYGyfZdP5y9j9ls2P87cS5C/d22rcq1yEYXWxJBiFBsZQAgoLC4h/HjlZC3I7u+bV0jM5HawUk1Ym8ckydPNrz52l0HLMfMnj07ur0Wa+8QCSCPZnVB44IBIMav+GmI7SggnRtuuCEhUuTl1iMmnNkSTBwmLfvjLTe2a4c683buE45e4JSnWzUiV5dddllCIKkv7TZ37lzDhBtrB94g3baLhWv0nMn8xhtvTLRnvHX6ZLBZ3Rql3c5/l1xySdKHKRvaPiY+9224F+0aK3+MbHSzbd12iJXLPu/EuCS/2NgkH2TK/Pnzk37KOJ01a1a0n9py0dfYiceLgSsH7P/+mZ1Mod0ofjj/vmz1d9u2KtciG11sSQQhwpoJ0e/8ee75OBaGc0zI9hcqdixNSAYTlT1zzeSFFiTkz2Pq1KnJujpvii4JIM9YHjxneYc34uXLlw9vVyMfbFRC8djCCDFBbe++oYbC8oxy80NAsXsCAc/EQz0gHEzCkBsr9CB6e/bsSYiaO2HG0rf42HM7OIXaJ/YsZgSLF0/KQHncMvEMEhKqB22H1ssKbtoP7URMjU0aNn03D/BFQBeFbDBxUT47OaHdg3S7/TOEh62fxZEzv073/xjZ6Gbbuv0pVneed2pc8sITy4cxZ/uRxReM2eYfi8NzwrLVn3Hq+g6KxYnhHAvP8zLW323bqlyLbHSxJRGECERYO2+kjQZElv/YLugKV7foMWNHtAFWCCCoeTPgTYK1c1ws8wYSynvNmjXJbhdfKxAKyzMmRtJGGDBRQTjYeUA++E+IxUPQ+BNHLCwYkgdpMhE+/vjjCVmB4FAniAfCy06a3KN2Zb++XdvvFU5u2zS6jqmlIU+23agTzrbwg2Htdri+8MILg7iCD0sMuBiHZLFFmu3VMVzJh4kBvGg38gBPbCYsyW1UB/+/WD6tPr/44ovNlVdemZSR8vFmyxKlS1B71a6xOoQmwW63rYt7rFydHJcxLQ0k3/ZVtJnYS6HZpB8iAy699NJo3+s22Shr/d22rcq1yEaXW5LJGqv6rVu3JpMulvQxwZDlOQTBVR3b4sdUyOyIQRBANGD4rI++/PLLiZEeb8Cx72UQB0vurG+PaG+YsCAalJE3afyGMNE32sLLBId2A4ys9qHR0tOcOXMSFTppE4cfmhEIHaQDoU85qC/X7FrgP/vW1CucbLs0O8fKY716UhfrbAufA5AG8MQPCwQk1GfACPxxfERfQUPFTqNQWJ7R1rQD6+ekS5nIg/5hcWtWD/f/WD7tPp84cWJSRnZh+Vq3GI696v8hshErUyfb1uIew7aT4zK2AwM7L0gDYx+CQd/jK70YAjNO6Vex8nWbbJS1/rZdq3QW2ehBa/JWzYTIZMGbPAMMtWOjtffY4OQ5g9l9q6MKMUHAEgMTFupciMV7772XqNiJz5svb72hvFDTs3zDrgSX3ITC8gyhzgTPGw2GrKjfmRDIh3MsHnEQRpTL5vPSSy9Fw/vpUEbIE2/y+GVAk8FOBdIEE4y93K9x9gqnrN0qtgYOnvQT3hLR4GAkjJYBux3U2RCJmLU9rr4hWXv37k2wB1d2LfnY2XvyQWMA0UBjQJ8gD2yFbJtkrQ/hbLrdOlNGS0xtuXrVrrE6hchGL9rW1j9Wrk6Oy1h9sI1Co0Gfw8idFwB37GN7Fitft8lGWetv27VKZ5GNHrQmSx9M7AhJ3naYCBHuvAlABBgQqInzkA8mZ3eJIzaYW32OPQUaClSnCA57xNJDaPAGjuqd7WmQDLvkwzkWj/ojpNyPfUHOrrrqqmicWFoss6DdgHyAD4QHewXsF+ykGYvb6vMYThavZudYvmgb6B84r7JkiTqAJT8m20YkDpICecBA1k7MsbxoO5ZO6JsQDcLbfJqVP/R/LB/q1OzHWOBtFPV3LB0mNsgTZbRHLGyrz2PtGksvRDZiYXvdtp0al7H6WLIKsYcQI5fctqHfNorbTZuNTsqlRnVAnney/rZfV+ksstGj1mTwMYky+bHNi2UVJhI0AZZ48JbP4GDSbCRs6fQsNeD0q9lEEhsgWZ6jDeGjb7xNW+ERiwdpoC6oT5kEbXgLb6N4qF5d3wsIK0gOuw9i8Zo9xw4kNGk2i9fK/yGcbL2bnWP50Q/Y7shyBvjbdnbTA+NYfJZY1q5dmyyfWC1YLCx5QTbQSLlt7eaV5zqWD5Ms/QQSxeRsfyzhQCDo//xvf/PmzQsaMJM+/RLNi8Ullmc7z0PtGksvD9noZdt2clzG6k67MYZZduOlKnTE4oJFN8lGWesfwrDsz0Q2etyCCEcGJESBt29U/zBi1MAQCAzzeCtFILMEwhtWaKBi5c3gtlqHUJh2n2HYuWHDhtRHj2JpInBQs2Ko52pcLLyxeAgDn2yAEW9IGAI2s2aPpctzjEizkp5G6TT7L4STrXezcyxti6dr3BpKKxYfXDHOc8lfLGwvyQZYodnD4R32Q/yw2YF485w+xDhgKYxJKGZYDT5gYzUcsbq18zzUrrH08pCNXratzasT4zJWd4giGkV/ydXtr7G43SYbZa2/i11VrkU2utiSqLDRYrCOCZmAPNi3fiZUJmXeziAeWK7zdo8xIzYZeBdlGYPBEhuohLNq8liYdp7zdkw5KFuzN0gEDhMGSyg2rAttrBwhsgFBYOkDIsbEA/HC6BFbhNBW3VjaPIeQ2SUUytMobKv/hXBy697oOpYndYYsudiH0onFR4hjEOwa+TYK2wvNBmWCTLPNkX4CoeTHGj/3TFYsNULCWTpi3GCDEyo3xqL0f+I3UtOH4mZ9FmrXWNw8ZKOXbdvJcRmrO/VBvjXaJh2L222yUdb6h8Z62Z+JbHSpBSEWoQEG+XDXNJlY+SEwWWZhkmWpBaHLW2nMZTNp8zZhbTeYlEP5obpmQCM4EYi8rYV+qLIhNoS16+rcswWWScASiFAePAsJZhfaWLwQ2SAeeECkMILEpoOyE5byYZCGxgPyMWnSpGC9bX5MoiwNWMIRM3LrNE5u3WPXtDttaMvqnqknb/1MphZ7Px3wcePYa2x/iE/d2b2CsSd52f/9sw3b7WUU2s9+GwXtHvUK/exYYCdUo1009HnIJNqNfvd/n2wUpW07NS6pD23n9x3u6T8YMcf6aqyf2rjdXEYpa/39sV6Fe5GNLrUiuyRCA5O3Td5WEbYMYP/gGT8ELloPSEcoHZ6h+bDrpOx0CYVjYkbI8/bRiGy4BIRw/PBpgWbD1VaE8uCZfVuLvd3E4sXIBrhAyth1wZsweGITgrEbAsQSD0gCxA7iEcsD0ma3cPYKJ79dQ/e0M0acoXKjyQl5SnTT4c0/FJetlS6BKBLZ8JfM3Pr41+DTaBcNNi2WTMVIea/6f4hsFKFtOzUuaQs0l6H+hlEvy2JoqELEmBesUDye0U+7STbKWn9/LFThXmSjS60Yc4DDAGPitMsfjbJngDPRhgYqb6+opFlqgJTEtpdhaIrWAiGPqtOuk2c5M9mhWWCZh7JwhMrCM/Lw/WW4dYvFC5ENsLHLTywlIMxQq7PLBAGO0MMeAQM+hDwaGNKJ5UG9rZfSXuHk1r3Rdaw8OOxqppqOac/YzYEQZzKm/ayvlBg+LjHppoFoqK0bYcN/bGkOlRtbJogn27npL5DuULhe9X+fbFD2IrRtp8Yl458l3hDGEP1GS36M01A8nnWbbJS1/s3GRRn/F9noUqsxQccGGLsseCtl2aTREfOKSLpsDYVs4JOCpRd+sfwQ8ps3b05U0rx9oO60P0gRb9EsVSC42f1gfTqgVWArpN3NQFljeYSErVu3WDx/AooJJjQsaCeYWCAOlJsdCahv7VbiUB544oSYQFQgZb3Cya17o+tG23zx7mqXyfw0Ys7YWFZC2wOuLhllsgjhw7Mik41Yf4BEuAac9I1Y/frV/4vQtp0al/Q/lndjGKMFZcnLNw6POTaz6XSbbJS1/v54r8K9yEaXWpFBxwRpB1XobN0uu0XAgJRllthkYtPhg0dMonjos0anjT5pz/o9woDlGVSdTLosL8TejtEeQDIIb7UalNPm7587NagbaYSwt6AOlIs68xYOIcPWgKUDv0zc45yMCQuhR3jq3guc3DZtdA2+MXU75WfJCMNh2wb0DTQeobryDG+OkA20PeDl+i+JxSka2WDZB81WrG9SD7RdrmajV+0awzDU/4vQtqFyuf0xVh//JYA41AcNaSwOxry8xNBXacNmMox0ykQ2ell/t42qci2y0aWWRPjxVprHUVdsEPvPcQBmJxP7mW0GeMwbqB8/yz0aDgxDUcEzyOwRi9spoUY9WGeP5ZP3OZMSfkz4rox1WNULnCxezc70E7Q1sY/V5akvfc0auvLWD5l119FjafWKbMTyz/vcGsBaPyRMbODYi3aNlTXU/4vQtqFyuX0yVp8Q2WBsspwZi9PK8zKRjV7W322jqlyLbHSpJemYTNT4qWhlEMbisATDAGUywe7CnUwgBWx1jMXN+pw3SizPWaJAuGCkZ49YGp0Sagho3sZj+eR5jqodrPwtoL3AyeKV5czyDoaOfHAsT/3csHzsCqJhtRoYD7N0hAaLvsjhhnevy0Q22PoMGWVLIztQsIuwxta9aFcXN/c61v/73baxctl+6dbBvQ6RDeKgUYzt6HLjZ70uE9noZf1t+1TpLLLRxdZE3Y99AdtHJ0yYEBX2WQcmhlh2MoEM+JMJkwqTC2+0WdP0w/EpbwQNhlUspaA5cW1L/PD2vlNCzZI0ljouuuiilusB0bBYYY9id+3Q3L3AKU+3YsmNHT+ooVvpJy7RQHizvADJZckli1aqLGTDEg36J0tj+NmwH5vrVbva/u6fY/2/320bK5ftn3497H2MbNCf6FcxZ2s2vntupKksG9noVf1t+1TpLLLRxdZkUuPNBoNLXEdj1JnXKRWDFqM/dhjYyRP7CwQtWg13MqEq3DNx4b8h5n3UFQT2mrdqNw+MC7GFwNAVbYM9bHj/3CmhBmaWpDH5Qhr8vBrds4uDj9yBFQKTJRS2u/pYdRsni1eWs+0nECIIXp7vwti6Ul8ENxovcOON39ry2DLEcCsD2WDphEmLskKmIKPY76DVcI9ut2sMw1j/73fbxsplMYvVJ0Y2qI+196LPxeLb59hSoYWy9/65bGSjV/W37VOls8hGl1vTriWzhZVdE0wG9tsnCNAQ+YAk8B+2GQhYO5EwaFmn5q0Vw0hX42CrwWBgkmHiwkCVuLGPvGE8iTCgPITjhy0IeWDchc0GE797+MLC3ndSqNkBDUlj4sRIEideYBJy4kUdmKCpB8LL1oNJCWNKDCytW2tbl27jZPPJeqafYHuAtgqiiH8Adgn5fYTdNdh3QDLYrWLbjcmBHQGQFQx/WcJzSSLlsG3ln4tGNhgT1NsfA9SR8UO/pn9D5GlH9+h2u/rY2ftG/b+fbduoXI36RIxsEAdCx84Uvj/Eiw/yxdVCMkbRwmIvRd+qEtnoVf3dPl2Va5GNHrQkqlQ0BPjE4I0MrQFCwPqHYEDaSdJOHvYZg55wTCRYgrOFFaLhT55uNRBuTDZ8YpzJFoHAgCctm65/Jg/KxA4Xdkew/GPXwt20IR9M3ixN2PLbSYDlG9Ta/iRHfJ7xH2GYMIhj60ZapOkSG78O2F0wAft1sOnY+lAmloDAGJsTJiXexGJl6hZOLmZZrxHi7Jih3Si7209s/Wz/4Mwz6g8u4IOfE+JCWkjLP5iI2SKKvwTStu3HGYJpHWT5E7ifTrN7sMYZHeTa9jvbTq2cSYM+Q5mpIzuwQmTKlsvvO0Xo/91u216NS4sxMo3xjI0YWls0iNbZnm1j+hXtFvM8CqmkD+PUiz7p2hflrU/e8LYe9JU8csnG63b9bT5VOots9Kg1ETYMJrQF+NhAaEIeEKAIegYrA9P+IBesS/M/QhsPiZAVlgNCJMCvBoOI/FA184VZBAJpkSZp23z46BvCGINCiAllYxkmlgeDDCLCZEgcyAk/ysj2UtcBmFsmJjD+IwxhbTzSIC3SJG33sHWAXLE7BsdBxKO84GXrwZl7cCQ9nKbx1sWEx9sv6cQOm0encYrl1+w55aHM4EEdbD+hbrSVbTfO1Bmvqmh/WPJi91OMWJGvfetHYwSWtv04kwZaFetptVk5G/1PHeinaOBsHra985yZpDACRdNDWvRNcKGOITLllqlb7dpq/6ds3WzbVsuVd1xiPG7lBP0IY26W7PiYJFo1ZBptTLszznm5oF9ZDZB7RnMFMUEuIdvQyNojb33yhrf5FLX+tnxVOots9LA16dgMCt7KIB28dTMQmUgZrBAKdpgwQLEzYGLmf4w0Yd9MQs2ErFsd8mOpBZUnkykDmjRtPghwbD94o8W/hd3qShmJGzoQmJSfMvGGaX/UhfjuzhU/Pv/Zett4nEkr9qZq68DbOhMNdQAvCJStB2e2tuItk/QgGYRvVA+3bDaPTuLkpp/3mvLwpgYmED+wpW5otWgz+oitM3hAMtj2SVvH2s2WAUyoJ7uM3DbArwU+Esi33YMy0Ffpc2ha3HzyXDOJQTTBgP4PEaJ8zepoy0+4IvV/ykWZutG2vRqXLllwrxlzjE/6EW1On6X96VP0UTesvcYeC7IBOaFfuLIjb33yhrd9hHMeuWTL7p87XX+3fFW5FtnoQ0sicCANaA8QykyMvPXjb4HBiWDlGpU6/yOcGExZhaxfJeKSBmmRppsPEw/581aRdXKm7AhxBqn7s+X087f3thxuHK5JqxmJou6Uz+LF5GrrwZl7Juc89bDlsmdbvk7hZNNt9ez2E+pGH6Fv2D5CnSlr1najHBZH+p7bDtznSadZncAy1EfcPJtd235BWvzK3v9dzLrRtr0YlzGnXiyFWM0aY5D+xHeSsB/yJ2Z7jwM6yAZpQn5pb/fIW5+84W1edtz7/dH2PxuOcy/r7+ZbhWuRjT63IkLH/qxQtYLVPu9UEW16nG1e9lmn8uh2Ora89twNrGzanIuCky2TLY9b725jXpX0LYZFalewteUqettSTpb2LFlo54y9BnZH2OOwTIZWpNkLR7/7Yd3r3y7+IhvtIqj4QkAICIEaIMBki70MvnjaIRrEZQcLZAPbI5YG0dhBtop81L3+7baNyEa7CCq+EBACQqAmCLC0wMcfJ0+e3DLhsA73rHEoO1pYJmQyL/pR9/q30z4iG+2gp7hCQAgIgRohwFIHWgh2SeGnJ4+GAx8xVqPBlle0GqTDEgr2XmU46l7/dtpIZKMd9BRXCAgBIVAzBDD+ZMsrRAEfL9ZpYMjhHg4KISU4qLO+Yaz/DWw12AXH0kwZtBq2metef4tD3rPIRl7EFF4ICAEhUGMErO0CW5PZhs3WVbz14tTLOopjicT/YQyKTxx8w+Bbh+2u7IQrumGo39R1r7+PR9Z7kY2sSCmcEBACQkAIJAhgzMm2a/zmYMOB12Ecw+GELeTIDQdtaDLwD4O3UOIRv2xEwzZ/3etvcchzFtnIg5bCCgEhIASEQIIAb/j4ZmEZBH89OF/DQR8OvXznbTj7wjYDnziE76RPl341R93rnxd3kY28iCm8EBACQkAIDCPApMsPLQUkApuGmIMsNAKErdJR9/pnbUuRjaxIKZwQEAJCQAgIASHQEgIiGy3BpkhCQAgIASEgBIRAVgRENrIi1Y1wg4Nm14PLzIwZM0btV+eLiEvW7TCHDxfNq96geXDGwHB5p605kKhOuwFPLM1dy9L5o7bNrZod3GWW+bhPW2zW7jjYotHaLrNsYKRcDf0PTH/AvH2LYUMAACAASURBVHfmTIZ80mkufS5LnBhqZX3uYjDNrD14KgNu/a5rbFxPM9MWrzE7Dh4svLfMfiMYzT8wbqdPX2IeeO69aBQzuMs8uCwtY6cvWWeebyRbW8zHlylNyxYvdeX+EdnoU5MOPpju/I0mp2n3v1Mg4TRo1k0fmVQnLXsiMfxirbYnx65lw0QHzCYufTyxbmeNOPPhpeFjP/mO56NfoY3nscsszUo2Jt9unnvnneSDao2t8dNpXvtwljjxEpbzn11myTCuE82NT+5KPvDVGLc+1nTwQTNjuLwj48TvY1NueDL5aGDRXXT3EclRWTeVmQs2JfYiqRePhu0xxfzp7eOjyGsr+bQSZ1QFK/5AZKMPDey+mftCKHY/ZdWrowZFH4pujBk0q6eOCNHxs5YmH2fKNdm3XHD3LXeoDGMvW2DYVsfXbLMdo9MYjfl4M3/t04nlfPbJYJdZnGGSSfIaN8vcuHKlefbZZ5MJJ17uXWaRk+Yl87LEiadWzn92mYXDGIwzl9+4MnEE5X8htBh1y9K3RsYORJkv92bvY8WoZV9K0ZA0jGA66aanHdfnaS3s6HE+YAYuuN68ODg4IltbyaeVOH0Bsb+Zimz0GP9RDHjcRWbaFdeaaxctSrzx4cL35gULzJUTx6be4AcGzjerXvmgAIJp0PzJIRtjL5tvduzYkVifdxvKEEkbM/Uac8cddyRCO1P+nmCYOH1e4oho5cobzZzzRoTWuN8vMJs3b058AWRK15gk7NNPP520I94Sh3/XTDVjhifMAUOZ8byIbwJ8DcQPd6IdMJOuWmZIv3GceGpl/QfHT2vWrEkwu/32280rr7wy6nPkhaibpzGjbzGucXbFuF6w4GozyekHAwMXm7u2bUu2ghai/AUuRHrsjzfTrlucjNsbb/hDGtPxs8zjzz8/ROJT7XGemXHV9YmjsRv+MCklW2csezB5sUAj0ko+rcQpMNRdK5rIRtegDSXsvflcNNvMXbgwEaI4wtm4caN5/vnnzXPPPWcefvhhs+LayWbMwBgzYepUM3vBzcnkxB51Dpe0zHhw0Axi+2EF2YxlZtegzd+uH49MpAnDnzHDLBsJZAOPnEetc84wyx7cZQZNc7IxOGq9c4ZhQDfKbiTjyFVKcIzUpRWyMd3iNDDOTJ270KxYscLs27fPvHHf1GEhNOGKRYnGhDfPrMdXX32VEC/aEgI09FtqZo0fKe/AhMsN34Vg0sS5EfYm8aN9spG/LfL1l0z90CV4Mx5M+tDgLmyVHFyi/dHVGF1gbrh/g3n33XeH7ITaSvcs6qF+frajupPIsl3xVrL/uFgMjJ2REA36AN4y+dgY7b1xhfvF1DGJpgbX38mykFufgWVmdJZp+eGWyc07JA+WOVjz/+gjnjZhs/WjxmkM5emGmWGCRRlVuLSGYsy0a5NP0993331my5YtZsvKy4fH7cDABDN/1apkaXfnUqd/XTQ7IRq0x6ZNm8yds0b+GzdzYeKY7OuvD6bs0bLls8c84CwrZ4vz/ogmZVRdq/tAZKOHbesKhIGByebys0TjkUceSQYHRMLuT+dtDnfAuPbFBTBvR6tXrx5m4G5aU6eOTJJDqsJFZtuJE8nb3wuOMWVQjbj42dEdn4lgeEIeGZRJ/OlLzMIGmg23XKPzm2aWPHc6vzGncQTURbPNxeNGypSbbBhjnnOF0MAEc90dd5gXHrvTjJCQKeaKxYsTN8w4Icp6oA6HcEBQ7M8lMAMDM81Vy5Ylb7loNVj6Sa0vj8qoPbLRSlu4E+zo9hswA15/cfOI9sOD60awnbrQLJo20n5+HtPXHfQwce1WpphVr36YaHYS3AYfbCPdhLFH+/n0JTvM887YWbT1i2Q8NWwvjxCPnTTbPPzwtsThFaSSpR++bopmBoLLmGby27179xDpdOszsDAZw2lbKGccDAyYRdtOJB8wo0xN22HbopEJeeqfzL4TJ9LjPlX2RWbL8eOJxoUPpLlp++01MJAe0yl5s3BLkkbKvsbNZ9r95u2z+aTr6Q8E7MSmm4svvjipw8QrFpuVK1cmDsTQ8p1w6zYwwcy59VbzyiubzFqnnxHnpptuMtu3b0/GXWpcjplm/vjQQ+azz95sKZ/7p03LWbaCauZ82Dt8L7LRYUAbJZcS5BOvSpg23xV47733gjs6mLh4I4JkoOnYuXNnIriY1BoJgAvm3Zq4BX79gTkjAuaSu8xjO3YkH0+659rzR54PTDB3Pv9uQnKGBGlaoI0WLumJIrWM4gqSGFkZuDgxysqzTu3iNmX+LWbamJEytEI2vvvuBTM/Wr4LzaTZNyXapsceeyyZHBq1aeP/0lhOuf7uZILBbfOHH36YYUmsDbLRSlu4cTL2l0z9cMtt5tIo3iNtOdTXrjFbv/jCIRyNNRvT2kg38+6hgQEz87YnEvLf2FZkl1kQLM+lZvqSJebBFw6bw999l3wPZOvWrYnGgyVINBvJV08HHzQj9bnMLH/qKXPkyBGHFKRteGYuH9HyNGuHJ564zcxyyjbr9rRNkjvGBmatSOQNrsUHn7zekRV+W9n7kTH9zc6lTvjLzO1PP53q624+F85fk+TD0uAHH3zg1HP0qAJ3Xr7QEiEPKRvEjcNNc2DCFQmZf+GFe1P2ThNmLUi0ichayE+qnGOmmqV33GEOHTqUyMF8+byQlCNvnMYazdH1r8ITkY2etaKnCpw6N2HajYwEmfzRdKDlYGBxbd8SRgmXi+eY+x5/fPiNiTXi5TOtMBgwly64NxmE2ArcNP8yM9YRPJcuuMfs3bs3efPy0x138Vxz/bJl5sYbbzQ3L5htJrtLAgMDZoRsHEipIAcmLDBLVqxI4i27/iozaexIWQZm3TlMmprC706Av7/FLFt2vZnVpmaDPPevmeYIxbNl+92UZLmKD0axFIIAaefT1yksz7/WzFu6NGmfN954I8G6ad1Nq2Qj3deytoUrtFvtLwOBfrjh/hvMJU5/GxgYZ66462Gzdu1as3z5YjP7IqdvDAyYq+7Z6RjOuhiMNbOWODYbgw+aqS2mm2qbgQEzbtZIP18w+zIzPpXugLl4zm0J2W9mCH18y0Jzvhd3FGGfttis3rrPfPHFF0k96WMJ0U/VZ2KicWN5b+StP01mJs8dwcKvT6gd5k9xcL54rrOM55LiixKMkRP33bfc3HOpEyfDmP7mm/dTcS6eu9wxIHfzmWRmLV6ekHrIA+7Oh152wqOC/yAcYIY8RAucvLC48mFgwEAqbrvtNvP66w+MIht33XWX+fTTT4cySMWbYOYuX25wqU5b5Mvn9SR83jjtyJUwQsV/KrLRszYaTK/tTb0m+VIi3xAY7nipNVtnkJ8VXou3n0zCMvDSwmVMYnuQEAJIxvLlhoG1Z8+e5HsFvEkzgaK2RZPy0EM3ptTHqBgR/KgRXR8aAxfNSbQvqB/5wNJDDz1kVt8+24xzhOkw2Tiwxklzgpm58LZk+YeBf++995o/LXSWesbNNA8/+2wGQ0dXOF1l5tx2m7nppvlm/oUj2OTWbCT2JCPxUxPBmGnmusWLE1sNCEGziaVx13HLPmAumnNrIlj5SibCMtvhTrQ5DERT/Sh7W9CvEPrZ+8tnmfrhi0/fbKY4fQZ7GPrFnXfemRh+rls5J9WnpsxflbzRD2m/XAzGmN8vuMW8/PLLQ2QtNTkPmDzpusQq2M8XOf11YCDRdmUxhGbSefmZ+82syeNHk1kHA/rd1NX7hl8ekv6Qqs/IBBgjGxddPYJFFnmw7a4rnDJNNDetXz/UF92J94J5CSlGlmx6YIGjacnej/bd7xD5iVcmciPp86l8rjPXLVmSvIxgQ9GS0XOqnw+YgYtmJ/ZQyLjBwSdTu8PoG9h4DO9ac8syMMFcfcsIlqPGZsN8BsMaylbijMq4Wg9ENnrWnmn/FEySkAI+XGS1FSalRh09IV51z/NJeMhJSriMmZoYmiLA0ZQkxo5vvJHYd6A2fPzx+8zN119v5kyfbi65ZHS6vA2wdjw4+KJHiOYmE+SGDRsS4Y925cMPX01N9sNkY/tiR5CNziM1qQ9MMDckAiEyUM+2iVvHKTf8MSFL99+/wtztvKHlIxtpAjBw4Swz+7KL0uW+aHbyJrZt0YAZmDHDTF+6tLHzn0j/ccs+cP41iWAdeuNyyGUk7shjd6LNQTZSgjR7WzBRokrO3l8GzeEHpo/gF+mHx964z1lGGSLG9LdXX301edP89NNNZrYzEaNFgOwNkXAXg0ZkI0+6BzP086dSyw4srWUhGxA2JlaWSSBT119/lZk6dYIZ4yz9uWPhhiePjGguOkU2Iu3w8cevmeUXj/SHydfdMcqQcvzlNyYTNjYl+x+5dqRtnfZxyz9yPTKmvz64zlw8HH7IJoqPsLkGm+MvXzZsKJ3W3oz0/oZXvl3Z+CsSg1w0utu2bTNffvnsKLLBC9Mw0U+NkQlm9s03J8b5o14wmuYT2E3WSpyGla3GnyIbPWzHHUtGBvrAhFlBspFWCzvhBwYMalOsr7HlSE1mY6YmbyPYGKAm5E0IQY1Kc90SZzIYFgDpdO165uHDTzgOlAbMhMsXJgITQWEJEWne5RCW1sjG2OQNddgwLtQGrrHcZTcnpAcB+PrrW8wax/ArD9lIvc2eN8csuPnmRPsyf3Z6K9zAeec5b+LXmicOH06ElMUgVNz0s/QyxrhZQ9v0EHbN1MXpdNyJtltkY6QtTp48kLO/HB5FNlgq8vvht4cfcJY7xpgZ1y8zEFgr+H0bGt7YR7a3uhg0JhvZ092Ru59nJRu0H4QDdT+TKLYFvGnfeiuarevNtVdMSG2DHphxU0Lwkr6VIhtjkmUGVPu5NRsReYCmKGUYOWm22bFjlTMpTzSXLRgaE3wu/rPNC3KQjXQ/us8xIr9oNhP5PU4+k5Lxj+E7WrQ8O77AN9nJ5Mqy312ZaCTR3rJFesge6vn0MsoVixLtrO1zxiUbY6aZ+TfdlOwCdMlGtnzSHp5biZMe89W9E9noYduefm6JM3jHJEsNI29wQwVBe/DAAw+YW265xdx00+zUHnLXz4JPNpg4X3jhBWcrZXrCS95AJk82f7jxRnP72ttHrPjPrnOyFfPw4T3mfncin3aduf/++0dUj0kRB40rSMJkY6K5YtGixGIcXxW8EfKDKLGkgpBBTcvbH8QpdKTq5wqWyPWUVa8kdY8bnqa1GmC5aNGihEyhDXpo4QSnbRwyNmV+ovXBMM0apIXKm3qWUqGeb6ZftySxz8nyZpxKp1WbDVeQDmRti/UpEpetv4wmG6P74dCujxESHXqLTNsiuMsDJoVBI7KRJ92DqbqOCfZzl+RkWUZJ9y+2pUISsC04evRoosXBEBJV/sKZ40b62tjLzJqnnhpaRvDIBkuR2A0Nk43U/wPGxSk1XsZMTYh0Wh4M9axTB9c6MmWiWbTi6hGt03lzkkkb2cMS7KkdrrzK2o+GxvQB1yaKpZQ/zh0hnJfdnCzrooXA6N2d4NP9P3CX6tsD5ndTbkjKjEwB23feeeesRmww1cYso7iajTRe0xK8MMYfNtzMnI9TxlbiONGrfimy0cMW/uabneY6d7Ice5l54oUXUoONzv7aa68lLJu3DteCvCHZuPXWxMgzZv9x2U0PJ5MmSze33z7XTHbKMaLZOGy2snxg/zu73pqaZD2BN0w2DqwZESYQmMsXJoQCbQQqc/tjKQEhA7mxWppQE7zvqudteRqcL1zwQCIgKStvlqMPdwvlkCEZQhUBQxw0QmvmXzhS9ySvIedB2Lpga8HbaqYjJXQuSbY4s1WPJYrs2hFy8ia8rE69vDbK1BYPLXTW5wdM1v7iL6Ms8Psh1UiVZ2h9/KWXXhqyu0gATdfTnUTTGDQmG6y7Z0332cXpfs6bfKqfp9owC9nwyP3U+8y+L75I1vPpjyxRYZeAZmvt1U7eY6aa2+65Z8hwMYUTdb017S3VK5OLU3rynGqC7ZBoXQ6bVc4y5LhxI8QHzSkEHONotAPfHU4b4GbqR2c1r8i6ecPjdYKZNWvEhgVPuPiaYZnJ1Zo2HVte/X935ZAWBo0GRAJNEjjbY7vbxhOuSNlspLScE65INE8s6yXxc+Yz1IXTn1FoVjZbxjqdRTZ63NopNSaD8fzp5p6Nr5nD3w6p4xLBdPCg2b5mcUr4QwAakY3FZ62ph9+CUgNmqrlq6dJkKQJNxfZHFgfJBpPhO65x18CAOW/aIvOmdQWOceWwABkSmMNk4+SBlGfRgYGJZsHyIac7O3Y8ZpZMdATslauSNxpUxK5wcJvivZxkY+yMGxIhyVbBsHZjMLXvHuc/1y27c0iofvedOfz8AyZlrT9czzFm1tzFJmXI6xY0cJ0SZBddndiaPProo+nJLBBv9KP0JOy2/+iw7pO047VMbfHQXIdoZe8vPtkY1Q8pVmoSDRnjpevpTqJ5ycaw8WgCRzzd1Js3/Xz2QvPGWQdug7tGf98kyzLKwbWOYeTAgLlw5g1m81uOMfDgoHnB+yAYy4AQ8mTSfd9dbsLg8ffmmbPGsKEyuTj5ZCPYDme7yJfPOj43hvv57xOtZ2IYOmyw2UI/csb0loXOmB/O58rEGBMCj3+h4WUNt/sGr9Oyx07mpINxO47efFnydUozM8Zcft2yxI6NpY7hF6qzml1ewoZsR55Lybgs+dBHXbmYLU6wkpV+KLLR4+ZFZfjHK0KDsNmzobVu6666qXDxjE1RFcP+D+153Cx2lkoYdFazgTHpyZPbzdXDgqFZmdytrydNWIj5aUxJ3K7jLGt4+1qgDSBNGM/y3RMEwchvsZnpbX3lbQwtBWpU9uuHyYYx/gTjCpxm1zc8+VI03XTx02+4Y2dcP+xMKJe6OEk0PVk2KyP/W6+Sudti3/0pcpu1v6Q0UGOmmuAkV0Cycfr0c2ZOjn6ehWycOnXQ3Oxt423cZpPMrAULErIB0f/22+cjfjr8MTR03yrZQOtwrV/3yXOT5U2Ij2uwmbsf2S2pxpj0ZH+2DlMXJuQbG5a0Fio9ivy7FIH3y566X2qeO3MmGaujNMmpcGfLM25mYlzP7j1eVFxHbo3bbiSfVsrm168O9yIbPW5lJkImxBVXT0sbioUGwtlnYydeZa5ZsCDRTNhtYk3JhjHmWXdJpEH6dmcMQoZlnPf33GV+Fw1/qbnQ2Xo6otkY2pa79bYhL3+xgXrenDsTAvHkk082XFawRnYQDjQgI7/tKYt6yo7gwhU0bzcxGxCamSWmB65pXL6BgYvM5OuWmrlTx4y8/Yz7fbJVl6WW5ssgabLBWjHlGzF4zNPh8pONBZs/S+rJW17ettgcfBMdPdG5/SWlgSoR2aB/ffjqqmg/n3zHHSm7pixkg74Bmb/E80UTHgvjzbRrFyUTPNpG+hZlwk9HOPyAGbj0UjNhwkh7tEo26IGbF4ykQ370U5YjWE5yDTYZM3n7kR0jvuEv+VhbKYxmsWWhzs2PtOYgik8is+aaR/bvT5arKAc7oc6LyrILEmPlkWXSrSkNRbZ8NmX/2vNAumzN612tECIbfWhPJgKcaK1adYu5cvpEM2GMM7ElA2O8GTdusrls9oLE+IkPemEABfu2k1YWssHugnuWXply4DVhwixz/zPPmKeWO99oGDPVLLztNvPmm28mExUah63r7zKXXeR+DO48c+GsBWbJynVmjrN9ziUbCA4E1T03XWsmjXXjDpgJEy43i+9Yk7zVINQQsM28aJIeGo70773UJ+6Z+LAH+eijjxIi0Eh4DZfvnpuS8rkfRxsYuMCcN32JWbx4eYI1eF9/1QwzcczExOYCwsAOCurXKA9fpYrWCK3M8PcvcvW3/GRj6qLVw98OydsWX375Tu7+cnCds9upRGSDZoCYbn/kj+Zix25hYPx4M3XBcnPHHdeZi5xJKgvZIE3sMrZvf8QsnDMzMK4HzPjxl5jfXz00rtHIYcvDG741TKRMD965MO0E74ILzOULV5pV61elvrPTDtlIax0mJBoWbKlSRpJnd9bk7UeuZjH9wjOUDw7D+A4UcibT4S17NCYBF5vr77572AU82sTnH7/HzLp4xDaF+OdNnW1mz78psVFBfiSG+ikD/jQZG53n2Xzu+0OcHDr9Zyh+umyZ6l6hQCIbfWhMJisGAZoEtn5hNMkEPPyV0LNfDEUYsYbKZMUOFQgKwsxOdggBvp1CXAaMq/6kWjD7wcHB4S9muumhLsUQjPg2D7sVlXhoX3CRjgBi4iUPrikLRIHycE/ZXYtyiMHBgweTNySWNhAspM+PNLgnX2wgrIDN2wQIM+qFoCZN6gAWWQ6/fMSnfrzdcM2PerEkw/dLOOPUjB/bGLMYifrlgyQmBneZ3uLStSA/7D3I35av0dntB35dm7VFq/2lWT+kRm6Y0JdbWbuPfdm10X/tpGvJJ9pCxgN9lH5A+9911/Vp4+wcfjYoE32HtgBzxh0GkfQzzrQf7ck4wMaESdeOadqAJRXGmI1LmSC7GFQyJtnRRVl9HF0s3H6Q7lFDd+QHQad/kw95UJ7QMmTefuTml/oO0YRZiYyj3Hm98yIv+UCllZWNxoArk6gnWiPaA9lFPNrByjSe8Z81LG8lH3BvpWwuTnW4FtnoYyujosR2gTeb9evXJ5oLhAQ/JlJsLBCEaBzo0IS3QoliI6QYKAggJsL0dxSGKkYclheYsJj0SBdBxrZTbDSwwGanBb4R3K+QIvRQcxKOchDXxsOYDbJAPH4IDtc4C+FEXD56hFqWuNQJUkA52Z7GoHbrkqcZmMyx6sd+hbqDQea3JDO0JRFBi4DAK6otH2fKS7nBkjQhNWzfBT+uwaXZQfmovy0fbZinfG764MTbJvlT12Y/vx/kbYtW+kuWfuiGQUM0/OXWs5XljZ4tyNTT/7/Rf62mm9IMDgyYi27dlIw1tjhv2/awWb9isvPGOtZcNn+0Hwa3ndxr2p/JC/JPe+COm3EHWWD5gLHOTiy77OePA8YS/7HUSHj6JeSeL0IndgXPPx/EycXC7wdu+ew1fYsxz9gHd/oZWIeOvP2INHyfEyzVMMkjRyAAeQ7KxVbeLOPAl0m0B/KT+lk5a8c6L1h4FSUMRyv5QIZbLVseDMoeVmSjzy2IoEG4IJwYEO6PTowmwycZtsgMEP4nLoIGgRA6eM4bsk2bdBlUTJzkTVz+9wkA6ROO8MT14xGHH2n4AtPG9evVqJyhsseeUXbSIn0wsMIiFt5/Tnjq65ePe+ps0+NM+gikLETD5gPmFtdWymfTAVfKCc6UrdkvhC91oE5+XUNhyTdvf7EYkX4sTT+M36dtGaknabj/N/vPHQNuPOoSi/vdC+kdCaPV5I4afcyQH4bE98SpU7Zpmp5tH7Djx44/cLLjL5aIjevGoR/QB21/COHkYkEajQ76FtpFO45J1x/HbnyLZeN+FLGvGH95YoiJRqfR96Dc/Nxrm3eWcUAYXybZurpl55r6u3VuJR/ahPZstWxuPat8LbJR5dZV3TqGgCuQOpaoEuobArTnxvkOoRi1vm7/G5d8dwjNHNqGPISzb5Xra8ZpA2lL4jAMZQkJHFOfaOhrWZV5LxEQ2egl2spLCAiBwiCAxmHVTdeaiWPHjt4Zdt55ZvKsucn3NrCPQDXPm7COZgikvwE1MP4SM+Oq6xOiAY4skQnHZhhW83+RjWq2q2olBIRAEwRYZkBbgQ0BxswYSWIsiaqfiZEfxobYS2DfJK1GE0DP/s1yDDYMGN2CKT+MbsExl8fQbNkpVEkQENkoSUOpmEJACHQeAQgHxsIYCmIoaQ1wMUTE8BjjbYy4m9k/dL5k5U0RuxmWSjBwBU+wtEbX/KejngiIbNSz3VVrISAEziJgjQddAz+uMbb0DQ0FWnMEwBNSgQErSyZg2cwgtnmqClF2BEQ2yt6CKr8QEAJCQAgIgYIjILJR8AZS8YSAEBACQkAIlB0BkY2yt6DKLwSEgBAQAkKg4AiIbBS8gVQ8ISAEhIAQEAJlR0Bko+wtqPILASEgBISAECg4AiIbBW8gFU8ICAEhIASEQNkRENkoewuq/EJACAgBISAECo6AyEbBG0jFEwJCQAgIASFQdgRENsregiq/EBACQkAICIGCIyCyUfAGUvGEgBAQAkJACJQdAZGNsregyi8EhIAQEAJCoOAIiGwUvIFUPCEgBISAEBACZUdAZKPsLajyCwEhIASEgBAoOAIiGwVvIBVPCAgBISAEhEDZERDZKHsLqvxCQAgIASEgBAqOgMhGwRtIxRMCQkAICAEhUHYERDbK3oIqvxAQAkJACAiBgiMgslHwBlLxhIAQEAJCQAiUHQGRjbK3oMovBISAEBACQqDgCIhsFLyBVDwhIASEgBAQAmVHQGSj7C2o8gsBISAEhIAQKDgCIhsFbyAVTwgIASEgBIRA2REQ2Sh7C6r8QkAICAEhIAQKjoDIRsEbSMUTAkJACAgBIVB2BEQ2yt6CKr8QEAJCQAgIgYIjILJR8AZS8YSAEBACQkAIlB0BkY2yt6DKLwSEgBAQAkKg4AiIbBS8gVQ8ISAEhIAQEAJlR0Bko+wtqPILASEgBISAECg4AiIbBW8gFU8ICAEhIASEQNkRENkoewuq/EJACAgBISAECo6AyEbBG0jFEwJCQAgIASFQdgRENjrQgidOvmFee+88s+X1/zz8O/TxipZTPnV60Bz97BHz7oeLhtMj7bcHrzRHPl1tyC/v8flXL6XSo7ykRV55j6/PfJKUxa0vZdUhBISAEBACQiCEgMhGCJUcz5j43UnXXrdCNpj4fYJh0/PPEI+vTh1oWlKIgU+E/LQgNnkOPz3uyUeHEBACQkAICIEQAiIbIVQyPmOS9idue5+XbMRIi00vdm5EFLIQDZtuo3RcOKiXjWPPrWha3DR1LQSEgBAQAtVGQGSjxfZlCcJOtqFzHrKBRiOURtZnx07sCNYiRAwapdlsSeWT48+MKmdWwD3ngwAAIABJREFUkhIsoB4KASEgBIRALRAQ2WihmbMsdeQhGyyJhEgAJOLMN18MlxANgr+EYeO54YjAvf3Pnl1iALHw04JAxQ6WbGw69iw7jRha5Xr+2Zc7jf0NfnqvOXh0afC378iV5uWD/2pWPrHYnDNrafKbf99jJvRbtnaD2fHqvuHf5ye+KhcoKq0QEAIdRUBkIwecIcNIO/H656xkIzSJkxYGnaGDMvh5ce9rN4jvhoNY+Edo6cYPw31oOYb0fIITiqtn/UXAkohDn6xMCMRbgzMSwrB7/69T/cPtK82uF94/1fynX09q+feraQvMmLnLE5Ly0NbdCSHpL0rKXQgIgW4jILKREeHQhNtIKGclG5AEP50QMXCLSdp+HD8/P13/f9ILLd+4+djrkCYni3Gqja9z9xH48tR+8/HxpxJC8fr7F5pd7/zDqD7i95lW79slGzGi8rf/NjPRlly5Yp1Zvn5TQkKOHjveffCUgxAQAl1HQGQjA8QhDYAV1CyBhCbj0OQeyipk+9Esrk8kKIsfxw/j/09ZspANll5sXe2ZtHX0DwG0FWgq7LKGbZdenbtFNmIkhOcs21wwf6W5+4ltZt+hD/sHvnIWAkKgJQRENjLAFtNq2Amcsy/o7X/Nkg8ZXTaLmyVOJ5ZRQiSrWdma1Vf/50fg+Fcvmfc+ujVZ/vD7WT/u+0E2fCLyo/FXmclLVpnVG3ea949q23X+XqUYQqC3CIhsZMTbn3hdY8t2yIZPCpg8mi2jhDQpbnmoUsi2ww3TzEA0FB8tjo7uI3Di5N6EXLz63lizbe/fjCKy/SAYbp5FIBs++fjphDlmxs2rDTYgWnrpfh9VDkIgLwIiGzkQY/kAYuHbK7RDNkK7RhDsMQPR0NIH4f0yUa1QudxJw78mbXuEdshAQHR0HoEz3xw3HxxbZ7C12P7mDwtHLvx+UkSy4ZOPX0yeZ7D9eGLnK0Y7YTrfZ5WiEMiLgMhGXsQC4UOTOs+yHqFlEQQ85Mbd8YF2Ba2HL/xjecWWf/z43FMGe4TsSGLkx8bROR8CLsEItUeRn5WBbPjk49w/3JwsuZw6fSZfQym0EBACHUFAZKMDMLZLNihCKI0sE04zXxdZCIdLNHzDUsrgLr90AK7aJlFmguH2xTKSDUs+/vKcSxJbj0179ta2H6riQqAfCIhsdAD1EFGIaRsaZYf2IKS5cAW9vSZcnl0hhHVtPVgmgUS4SyehJZpmZKZRffSfMd9+d2p4icS2XdnPZSYblnRwZqstSy3a3aKRKgS6j4DIRgcw7gTZYKIPpdNoYoIwsLTSqcMnOtxbOw3KBzlxbTkgIlpeCaOP3wu2ppbBBqNRHwv9VxWy4RIPDEzx7SHj0nB/1lMh0C4CIhvtIhhZAsmj2QgtXYSEfOxZJ5Y5XK2HzccSmWblg4BYUtIBOEudxNHPHynMFlXbjp0+V5FsuMRD9h2lHoIqfEERENnoQMOENBJZyYa/pdZODCGtBTtOQnkRx7W7yFulkIGqTa8Z0bDlRQviGrPmLUOZw588fdi8e3S+ee6tvx9lvGvxqdK56mTDEg/sO1hmkbajzKNTZS8KAiIbHWiJEAHISjb8pQsmJYhGoyOUH/FamewhMP5EaO00Ytty/fD2PmudG9WtTP99+sXWZLuqrX9dznUhGz7pkPOwMo1OlbVoCIhsdKBFQpN/lok3NNEzYdnli1jRWLIITWxoIfIcoZ0qroYipPFwy8byjV+OVghPnjIXISzfIGnnQ2Y+ZmW7rxvZsKSDM15LRTqKMApVhrIhILLRgRZrlWzEliiy2D+EJqgsBMetbshOw92d4v9vl1bcNHzNTJUNRutOMmyfqzPZsMSD77S8duCQOxR0LQSEQAMERDYagJP1r06TjSz5WsHvnvOQjZBWwteMuGlzncVLqZ9GlroUPYxIxn9OabBENiYZSzrGzF1udr/1btG7sMonBPqOgMhGB5qg02Sj25qNkFFqiKj4ZMPVeljY/LqHtB82bNnOIhlpkmH7g8jGCNmwpIOv0u54dV/ZurjKKwR6hoDIRgeg9idchHJo8vazCk36xG22FMGkbwW/e86yBTZk7xEzSHXT5roumg0MP+tsk+G3u38vsjGabLikQ5oOX9LpXggYI7LRgV7QKtmI7fbADqLR4dtS2MkgRAb8dCAWNrw9xzQpfj4hrUWVbDbYwsqXVi0uOkuzYUlE3jNfoNUH4Hzpo/s6IyCy0YHWb5VskHXIdoJJjknc3flBWMiETwDshMjzZkeonI20KP5uFMrkEppQ2cu4GwWX4gePLi3k59xt+xbpLM1GXLPhkhLcoa/euLPZsNT/QqAWCIhs5Gjm2O6RrBMBk33o8LUDWdOz4Ygf007Y/EJlb7bsEtO82Hz9c7P0bFmKdMYuoy7OuPz2avVeZCMb2bDE41fTFuj7K0Ua9CpLXxAQ2cgBe2jCziOwY2QDohBa3siStq9tCFUnZOORRRNCWlnrnDW9UPn68Yxvl7x88F+1ZPJ6eKmkUd8T2chHNizpmHv3w1pa6cdgV56FQEBkI0czZJ14Y4I6RjZsEfxli1g69jnpNVu24H9fc5JFE2LLxLlZvftNNE6ePGk2btw4/Fu7dq2ZOXPm8G/s2LHmxz/+cfL7rz/+kfnH//U3IhktkAzb70Q2WiMbkA6WVp7Y+Yo7vHQtBGqBgMhGjmZuNulaYRw7NyMbtijYURz5dPUobQfaD9Lg/2Ykw6YFEXDLA9HwbUFs2EZntCMsk7gaGMrSSlqhfPbu3TtMFiAON9xwwzBZgDj87Gc/GyYMEIfvfe97w7//8B/+Q+q/X/7yl6m4y5YtS9J++LHbzM1//KH505N/nsLExUfXzTUdIhutkw2r5eBjb/q0fUgS6FlVERDZqGrLFqRePjFwSYJ7/Rd/8RcpwjBhwoQUYXj00UdTZCRP9TAA5UNpIhLNiUQWjEQ22icbkA4+9Db/vsfMqdNn8nRnhRUCpURAZKOUzaZCZ0Xg+FcvmV3v/IOIRhvLJj4BEdnoDNmwWo5fTJ4nLUfWAa1wpUVAZKO0TaeCN0OA7az+RKn79rUbIhudJRuQju+fO908tHV3sy6t/4VAaREQ2Sht06ngMQTYafLigX8W0eigNsMlaSIbnScbVsuBMzAtq8RGtp6XGQGRjTK3nso+CoFDn6yUc64ukQxLOEQ2ukc2IB0/nTBHyyqjRrYelB0BkY2yt6DKnyCAEegbhy6RNqPLRAPCIbLRXbIB4cB4VN5HJdyqhIDIRpVas6Z14Zsm+nBa+7YYVnPR7Cyy0X2yYZdVJi9ZpWWVmsq1qlVbZKNqLVqz+vCF1u1v/lAajR5oNCwJEdnoHdnQskrNBFqFqyuyUeHGrXrVtNukd9oMSzQ4i2z0lmxoWaXqkqwe9RPZqEc7V6qWZ745bl5//0JpM3qozRDZ6D3BsEsp7lnLKpUSZbWqjMhGrZq7/JVlW6ucdPVHo2EJhzQb/SUeuDr//MRX5R/MqkGtEBDZqFVzl7uyeAOVfUZ/iYaWUfpLNKyWA6+jIhzllmd1K73IRt1avKT1xRB02159rdVqF/p5lmajGITjR+OvMu8f/aSkI1rFrhsCIht1a/ES1veDY+tkn9En+4wQqRHZKAbZQMuBm/PXDhwq4ahWkeuGgMhG3Vq8ZPV976NbRTQKRDS0jFIcomGXVCAcm/bsLdnIVnHrhoDIRt1avET13f/BNSIaBSMaIhvFIxuQDjyO6kNuJRJuNSyqyEYNG73oVcb1+FuDM0Q0Ckg0RDaKSTasluPuJ7YVfXirfDVFQGSjpg1f1GpDNF59b6yIRkGJhshGsckGpGP+fY8VdXirXDVGQGSjxo1ftKqLaPR/WytkotlPBqLFJxw4/9IhBIqEgMhGkVqjxmUR0Wg+yTcjAb36X2Sj+GQDDYcIR40FagGrLrJRwEapY5Hkflxkw9od6Nw5MnPlinV1FCeqcwERENkoYKPUrUgyBi0P0UB7Is1G58hAL4jVsrUb6iZSVN8CIiCyUcBGqVORRDTKRTRENspFNCyZWb1xZ53EiupaQARENgrYKHUp0rtH5zc1RuyVHYLyyU56pNkoH+HAD4ccf9VFshazniIbxWyXypfq4NGlIhoZdn4UkQSJbJSPbKDhgHDsfuvdyssWVbCYCIhsFLNdKl0quSDPrkUQ2SjnxG6XL4p2xrX5vkMfVlq+qHLFREBko5jtUtlSfXz8KWk0SqrRsMRHmo1yEyB9Lbay4rXQFRPZKHTzVKtwX57ab7a/+UORDZENU7Q3/rqV5xeT55nPT3xVLQGj2hQaAZGNQjdPdQp35pvj5vm3/7uIRsmJBtoNaTbKrdmwxOpX0xaYU6fPVEfIqCaFRkBko9DNU43C4R305YP/KqJRAaIhslENomEJx7l/uLkaQka1KDwCIhuFb6LyF3DfkStFNCpCNEQ2qkU2IB36cFv5ZWwZaiCyUYZWKnEZD32yUkSjQkRDZKN6ZAPCsePVfSWWMip6GRAQ2ShDK5W0jJ99udNs2/s3IhsiGzII/XWxScrf/ttMc/TY8ZJKGhW7DAiIbJShlUpYxpOnD2vnScVIBloNaTaKTRqsLUYr53NmLS2hpFGRy4KAyEZZWqpE5cQg9MUD/yyNhsiGNBoF12j4pET2GyUStCUrqshGyRqsDMXVN0/K7SHUajBiZ219ra52Q/YbZZCw5SyjyEY5262wpcZOIzZJ6Xk1SIjIRrXJhuw3CiteS10wkY1SN1+xCi/HXdUgE81IochGtckG2g353yiWbK1CaUQ2qtCKBanDG4cukVajonYaLgER2ag+2YBwLF+/qSCSRcWoAgIiG1VoxQLU4YNj60Q0akA0IB0iG/UgG/okfQEEa4WKILJRocbsV1XY5ip/GvVYQhHZqAfRsLtU+EKsPtjWL8larXxFNqrVnn2pjba51odoiGzUi2xAOi6Yv7IvckWZVgsBkY1qtWfPa3Pw6FItn9Rk+cTabWgZpX6EY9OevT2XLcqwWgiIbFSrPXtamy9P7dfySc2IhjQb9SMaaDdYTtHn6HsqXiuXmchG5Zq0dxV69b2x0mqIbMhLaMm8hFp7jLxneRftnWytYk4iG1Vs1R7U6ejnj4ho1JBoSLNRT80GxITdKfsOfdgD6aIsqoiAyEYVW7XLdcJ513Nv/b3IhsiGtBo10WpYLYicfXVZuFY4eZGNCjdut6q278iVIho1JRrSbNRXs2EJxxM7X+mWaFG6FUZAZKPCjduNqp04uVdEo8ZEQ2RDZINvp8hYtBvStdppimxUu307Xrvd+38tsiGyoeWTmi2fWK2GPV+5Yl3HZYsSrDYCIhvVbt+O1u7QJytFNGpONKTZkGYDwoGx6GsHDnVUviixaiMgslHt9u1Y7b4+85F8aohoJGRTTr1EOCAcv5q2oGPyRQlVHwGRjeq3cUdquP+Da6TVENkQ2aj58oldRrHn1Rt3dkS+KJHqIyCyUf02bruG0mrU69snLJU0+kmzIc2GJRsyFm1bvNYmAZGN2jR16xWVVqPx5NtoYq7ifyIbIhuWbHBevn5T68KlYjFveXBj0Hg6TzU//uy42fDCq8ZPa96qR8xDW3ebwx99mie5JOzuN981xLft9m9zbjX3bNjeUlqUb8bNfxpOizRJu9khstEMoZr/L62GiIZPmEQ2RDbspMVZ2o2hSeLZV95KTcAuRlmmkeNfnhxFMNw03GuICJN+s4MwEAs3rn8Ngclz+Olxn6UsIht5UK5h2LcGZzRUqfsTke6rT05ENkQ2/Amr7toNtA0+Ju59s6kjCylw0+OaSf71A4ejSedJMyvh8LUtlKNRGdzCiWy4aOg6hYAceFWfOLRCDkU2RDb8ia/u2g1/WcHHJyVYvRs0Gr62wI/f6D6mVQgRg0bpNFueYWnHj5+VpFBlkQ2v4XU7gsDr718orUYTY8lWJuuyxxHZENnwJx3u66rdwPYhhIf7bESqjr6KkQImcogIB+fYMg1Exz8I7+bPtUsMIBY+waEesWP/4aOj0stip+GmJ7LhoqHrYQSk1ZBWI0aKRDZENvyJjPs6ajcwvAxh4T8bFqzeRWz5BS1C6GDJwk+be4iIe/jlglj4RygtPwz3oeUY0rNEKBQn9ExkI4SKnhlpNUQ2RDZEKkITW6NnddJuMAmHsPA1BoSJHSGtRkhT4cYPxfHJhK8FIY5/hIiOH4Z7dxeLrS+ajryHyEZexGoQ/vVjp8yfXptnnn3zh1pG0TLKqD4gzYZIiJ10/PMvJs+rgYQcqmLIToNJPkQGQqCEljrAM6bVsGmENBLEcwlAp8gGSy9+G/taFFuuZmeRjWYI1fD/2Xs+Nn9+7z7zo3WvmBUv32i2v/n3oyac2FuvnldfIyKyIbLhT0DufR0+QR+y07A2DFk1G/5Sh8UwZvDpTkU2rHt2bTL8tH3NB2mFSIubR+j/kIbEjdPoWmSjETo1/O/UN9+ZH6zZn5ANCAe//7Jmr1m8e6XZ8dZ/E+mQpsOIbIhsuJOcf1117YY/kVN/JnNrw+DjwX3oCGkNYmH9+KGlDUt2CBta4nHJSDMD0VD8Zss7fhn9e5ENH5Ga36/a91mKaFjCYc/Xv7DKPPv2P4p01Jh0iGyIbIQmVPdZVbUboUmYertLGC4O9jo0rYSWW7JqDrIQlVD6tjyhMwTEHqEloiwaFxs/dBbZCKFS42e/fPz9hmTDko6Z2x80W98+V6SjhqRDZENkIzRZuc+qqt0ITcKuxoCpw8XBXoemFPufe85KNnybDJuGSwi4Di3p2LDu2bUTCS0Roc1p9xDZaBfBCsXHMNSSiaznCzZvMJvePk+ko0akQ2RDZMOdqGLXVdNuhCZhd+nCTgUhPOx/7jkUrpGvCzdujGy42gnCZyEcLtEIpeuTKbccea5FNvKgVfGwl+48mptsWFLy/z35rNnw1hSRjhqQDpENkY3QROk/u2D+yspIzJCdBvV1NQm2sj4O3IeOULisOz1CpID0fLJh8yW8a+eBhgYS4Ybn2i9TiEzZNPOeRTbyIlbR8B+d/Mb89ep3WiYblnT8v489b9bvvcJs2/s3Ih4VJR4iGyIb/qQUuv/Lcy4xn5/4qvQSM6YdiC0thLAIgRAK1y2yEcrff+YvuXBvyRREBHLiLiNBRGIY+GlzL7IRQqWGz1a8eaxtomEJB+f/vn63fHWIbIx6UwoJWD2rLnm5+4ltpZemrkbA9tVGyx02jHsOgeD+b6/7RTZCdWTrK0dMi2LLDAGxpCRUT/tMZMMiUfPzzx99r6NkwxIP+eqont8NaTaqSw7sBNKp8zmzlpZasvI272PBG3+jww/PfegIhWvXQNRdFgnlGXqGzYZfFmvH0Yxo2HhgYrf+hvLgmchGDJkaPd985MuuEA1LODjLV0d1SIfIhsiGnWSynN8/+kkppWnIqRX1bTahhzAJARAK1y7ZyKJhcMvS6ANrMQ+noXLzrFnZRTZc5Gt6/butR7pONlziIV8d5SYeIhsiG7EJJ/R82doNpZSsoaWFUP3yPrNkhcnZj9tswrZAhjQupJXnCNmiuBqKkMbDLq2QT6gMjbQbIht5WqeCYTtlGOqSiazX8tVRTtIhsiGy4U+Sje5/OmFOKSVnaKtro3pm/c+SjdBkTRpZjhAR4lmeI5SGLRvp+P/bpRU3D8iJW+9GBqMiGy5yNbxe9OonPdVqhIiIfHWUi3SIbIhsuBNMluvdb7XvFKrX4jmrvUKW+rth7ISeZzutX3c3PXsNecl6hIiOb5xq07Vn10uqzcfXzvhp2HCcRTZcNGp43S3D0BCpaPZMvjrKQTpENkQ27ASU9XzlinWlk64sCbhbPbPWtVE4d5kiZhMR0iC44MVsSUJkwI1nr0PxQ8s3fj0sSbLpcPbJRqOyi2y4yNXs+tCJM33XaoQIiHx1FJt0iGyIbPgTUbP7v/23mebU6TO1kLAhLGIV9ydr4kJwGh2hOJCYLAd2Gn75Yvn54UJkxi+LNBtZWqGGYTrtWyNEHNp5Jl8dxSQdIhsiG/5ElOV+0569tZCyISxiFUdbEAof0xCEtBLEbzTJu3mHNDWxHSyy2XCR03VbCPxm4+FCajZ8giJfHcUiHSIbIhuhCbLZs7/8v/8f8+Mf/9hMmDDBzJw502zcuNHs2bOnLRlWxMghHBqV09cO2PjYVdjdHZwhFPY/9xzTTPh5hvJpZNAJ4XHzQXviajdCdh+2vH7e3GsZJYRKDZ59fvrbUhANl3jIV0cxSIfIhsiGOwllvf6//ucY88STG8wNN9yQkA2Ix/e//33zve99z/zZn/1ZZYhICI9GUwoTtL+rI5RG7FlMM+HmGSIqzQxKKVcsz9DzZumJbLgtUqPrNfuPl45suMRDvjr6RzxENkQ2QpNNlmerN+4MStkDBw4kmo4qEJEQDsFKOw9DPi9C6bjPICiu3wsnudRlaKkm6zbZEElxy2Cvs6QnspFqlvrcTNr+QanJhiUe8tXRe9IhsiGyYSeZvOfJS1blFrJlIyIhTLJUGk1CaKkjlB7hsmg0QloTSEqWuLbMzQhHFqJBWiIbFtEanU998535wZr9lSAblnTIV0fvSIfIhshGaALM8uxH46/qqKQtIhEJ4ZCn0hAB7CV84sGkzlJFaAtqLH3iuOXJqg3x0yNP8nYNTClfFs2KTUtkwyJRo/NzH35VKaJhCQdn+eroPukQ2RDZcCewvNe9+lZKIyKCnUjohx2Jju4gILLRHVwLnerMFz6qLNmwxEO+OrpHOkQ2RDbyEgw3fBU+O19oAV/QwolsFLRhulmsn6w/WHmyYUmHfHV0nnSIbIhsuOQh7/WYucu7Kd6UdkERENkoaMN0q1ivHztVG6JhCQdn+eroHOkQ2RDZyEsw3PDfP3d6t8Sb0i0wAiIbBW6cbhStCB9ec0lAr6/lq6N90iGyIbLhkodWrl87cKgb4k1pFhgBkY0CN043ivZPGw7VUrMRIjXy1dEa8RDZENlohWC4cZav39QN8aY0C4yAyEaBG6fTRWPL61+vfkdk4959KQzkqyMf6RDZENlwiUMr17Lb6LR0L356IhvFb6OOlbCu9hohrUbomXx1ZCMdIhsiG60QDDeO7DY6JtZLk5DIRmmaqv2Crtr3WeqNPjTh6pl8dWx5vTHpENkQ2XCJQ6vXsttoX6aXKQWRjTK1VptlrYN/jU6SJfnqCJMOkQ2RjVYJhhtv2doNbUo0RS8TAiIbZWqtNsv6y8ffl2bDs9fIQk7kqyNNOkQ2RDZc0tDq9TmzlrYp0RS9TAiIbJSptdooq4xD00ahWUiGH4ZtsytevtFsf/PvTbOlhir/L7IhstEqwXDj/eU5l5hTp8+0IdUUtUwIiGyUqbXaKKuMQ9snGy75WLx7pdnx1n+rJekQ2RDZcElDO9f7Dn3YhlRT1DIhILJRptZqo6wr3jymJZQWllBcghG6nr3zfvPs2/9YK9IhsiGy0Q7BcOM+sfOVNqSaopYJAZGNMrVWG2W9dOdRkY0ukA1LQKZse9RsffvcWpAOkQ2RDZcwtHMtI9E2hHrJoopslKzBWi2ujEM7u4xiSYZ//vennzGb3j6v0qRDZENkox2C4cadvGRVqyJN8UqGgMhGyRqsleJiHOpPirrvLvlg2+yGt6ZUknSIbIhsuIShnetfTVvQikhTnBIiILJRwkbLW+QXPz4pstHFJZRGxI1ts+v3XmG27f2byhAPkQ2RjXYIhhtXnkTzSvPyhhfZKG/bZS65jEO7q8VoRDbsf3zi/k+vzTPPvvnD0pMOkQ2RDZcwtHv9+YmvMssyBSwvAiIb5W27zCWX59D+kw1LOqrgq0NkQ2SjXYLhxt/91ruZZZkClhcBkY3ytl3mkv9m42Eto/RpGcWSjNC5rL46RDZENlyy0O716o07M8syBSwvAiIb5W27zCX/+aPviWwUkGxYAlI2Xx0iGyIb7RIMN/7cux/OLMsUsLwIiGyUt+0yl/wHa/aLbBSYbFjSURZfHSIbIhsuWWj3eszc5ZllmQKWFwGRjfK2XaaSa9trcew1LKlodi66rw6RDZGNdgmGG/8Xk+dlkmUKVG4ERDbK3X5NS3/oxBlpNUqg1QgRkKL66hDZENlwyUK713yQTUf1ERDZqHgbP/fhVyIbJSUbloAUzVeHyIbIRrsEw4+vD7JVfCIyxohsVLyN1x/8QmSj5GTDko6i+OoQ2RDZ8MlCu/eb9uytuCRW9UQ2Kt4H5NCrfDYbllzEzv321SGyIbLRLrnw42v7a8UnImk2qt/A817+RJqNimg2QuSjH746RDZENnyy0O69vv5a/blImo2Kt/Gk7R+IbFSYbFgC0ktfHSIbIhvtkgs/vnxtVHwikmaj+g0s76HVW0axBCN07oWvDpENkQ2fLLR7r0/NV38ukmaj4m38k/UHpdmogWbDJx7d9NUhsiGy0S658OOf+4ebKy6JVT2RjYr3gb9e/Y7IRg3JhiUf3fDVIbIhsuGThXbvfzVtQcUlsaonslHhPvD56W9FNGpMNCzh4NxJXx0iGyIb7ZILP/6Pxl9VYUmsqoGAyEaF+4G8h9bLXsMlF7HrTvjqENkQ2fDJQrv38iJa4YnobNVENircxiIbIhsx0tGOrw6RDZGNdslFKH6FRbGqJs1GtfuAyIbIRoxsuM/z+uoQ2RDZCJGFdp9VWxqrdtJsVLgPiGyIbLikotl1Vl8dIhsiG+0Si1D8CotiVU2ajWr3AZENkY1mBCP0fzNfHSIbIhshstDus2pLY9VOmo0K9wGRDZGNEJnI+izmq0NkQ2SjXWIRiv/5ia8qLI1VNZGNCvcBkQ2RjazEolE431eHyIbIRogstPvs/aOfVFgaq2oiGxXuAyIbIhuNSETe/6yvjutX/960O7EovgiL3wdENio8Gclmo9qNK7IhspGXUGQJf+nWZ8xf/WaKCMevRRh8wtDOvchGtecjaTYq3L4iGyIbWchKcdG1AAAgAElEQVRDnjC/3fS2+c3GFWbKw6tFNkQ2OtoHRDYqPBlJs1HtxhXZENnIQySaheU7O/++eU1CNiAc58y/saOTTTtvxYpbfi3LqdNnqi2Qa147aTYq3AFENkQ2mhGIPP+P2/rGMNGAbIzfco/5u/OvEOGQhqMjfaDColhVk2aj2n1AZENkIw+ZaBT2h+v2m3OfuTtFNiAc0zav68hEI81E+TUT7bZhtaWxaifNRoX7gMiGyEYjApHnv/O3vTSKaEA2+E1ac68Ih7QbbfeBCotiVU2ajWr3AZENkY08hCIW9n88+m5Qq2HJxr9uWmn+55Xz255s2n0zVvzyakf01ddqz0XUTpqNirdxbALRcxGRrH3gwme3R7UalnBM3LZa22Gl3WiZcP5o/FUVl8SqnshGxfvAD9bsN1knFYUTAfH7wD88fqAp0bCEY/pG2W9Iu9KadkVko+ITkTQb1W/gn6w/KLJxr0iETyKy3p+37fHMZAPSMXbFnS2/3Wqibm2irgJuv5g8r/rCuOY1lGaj4h3gNxsPi2yIbLTUB/756f25iAZk4983321+MvlqEQ4tqeTqA+fMWlpxSazqiWxUvA/8dtNgSxNN1jdfhaum1gQHXmO3PJibbEA4Ltm2RvYbIhu5yMbkJasqLolVPZGNiveBS3ceFdmQZiN3Hxiz5a2WiIa135A78/ouibSyrDP37ocrLolVPZGNiveBeS9/knuikbaimtqKrO36N2v2p9ySWwKR9yx35iIcWYnHsrUbKi6JVT2RjYr3gZte/1RkQ5qNXH2gkQOvPIRD7sxFNrKSjdUbd1ZcEqt6IhsV7wNr9h/PNdFkfftVuGpqP2JuyfOQDDes3JmLcGQhHDte3VdxSazqiWxUvA9sPvKlyIY0G5n7wIXbdrZlq+ESDXstd+YiHM0Ix2sHDlVcEqt6IhsV7wMvfnwy80QjbUU1tRVZ2xW35JYgdPKMO/Ofz7gu1+6EZpOT/q8WgTl67HjFJbGqJ7JR8T6g76PUm0BkJRqEu/DZrV0hGxAXuTOvFjnoJNnTd1EqPgmdrZ7IRsXb+dQ330mzoWWUpn2gFQdeebUfcmcuwhEiKfIeWvFJSGSjHg1MLX/+6HtNJ5s8b8AKWz1tSV635HmJhg3/21uWazlFDr9SfeCC+SvrI4xrXFNpNmrQ+L/bekRkQ9qNaB/47aa3u7Z8YkmGPcudubQbvnZDDr1qMAnpQ2z1aGT52qieJqJT2iXckv/75jU9IxuQDtyZ+xOO7utLQh7aursegrjmtZRmowYd4MlDJ6JvtZ2atJROOQnNuK1v9JRoWA2H3JnXl1z4xHL3W+/WQAqriiIbNegD73z+tciGllFG9YFOO/CyRCLrWe7MRTggHp+f+KoGUlhVFNmoSR/4wZr9oyYbaSPKqY3oVLt1yi15VnLhh8Od+X/598u0pFJjg9G//beZNZHAqqbIRk36wD9tOCSyIe3GcB/Agde5z9zdlyUUl3TInXm9tRvnzFpaEwmsaops1KQPzHzho+GJplNvxkqnvJqRC5/d3neiYUmH3JnXl3BcuWJdTSSwqimyUZM+sOLNYyIb0mwkfeAfHj9QGKIB4ZA78/qSDe1EqckEpK2v9WlofSOlvFqITmuQeuXAy2ouspzlzryehOP9o5/URwjXvKbSbNSkA3x++ltpNqTZML1wS56FXITCTHtqrYxFa2Qs+v1zp9dE+qqaICCyUaN+8HcPHBDhqDHhwIHXuC2PFGoJxScdcmdeHw3HmLnLayR9VVWRjRr1Abktr/dSypgtbxWaaEA85M68PmRj/n2P1Uj6qqoiGzXqA3JbXl+y0Q+35L7WIuv9pVu1nOJ72azi/RM7X6mR9FVVRTZq1AdeP3ZKyyg1XUbptwOvrETDhpM78+prOOQ5tEaTj2w26tXY1FZ2G/XTbvTbLbklEHnPcmdeXcLxo/FX1U/41rzG0mzUrANcuvOotBs1025cuG1X4W01QkTk/K33yZ15RXenyJlXzSYeaTbq1+Br9h8X2agR2cAteWgiL8szuTOvpnZD9hr1m3uk2ahZm3908huRjRqRjSK5JW+V4Fx47yr536iQhuMvz7lEX3qt2bxDdUU2atjov3z8fRGOGhCOIjvwykM85M68WtoNfXythpOOyEY9G33ey5+IbNSAbBTRLXkekuGGlTvz6hAO+deo57wjzUYN2/25D78S2ag42fiXTftKbavhEg17LXfm1SAcu996t4ZSV1UW2ahhHzj1zXcGJ0+d/sCX0ivGttoyOfCyRCLrWe7My0049D2UGk44Z6ssslHTtpfr8mIQg24QtDK4Jc9KLvxwcmdebrJxwfyVNZW4qrbIRk37wIo3j0mzUcGllLI68PJJRaN7uTMvL+F4aOvumkpcVVtko6Z94NCJMyIbFSQbZXNL3ohUNPpP7szLRzjY8nrq9JmaSlxVW2Sjhn3g5MmTZuzYsebnj74nwlEhwvHTh9815z5zd+UMQ2Ok49fXLJb/jRL539ASSg0nG6fKIhsOGHW5nDBhgrnhhhuMvgJbLbuNKjjwihGL0HO5My+XdkNLKHWZYcL1FNkI41LZp2vXrjW//OUvk/rJm2h1yEbZ3ZKHyESWZ3JnXg7CoSWUyk4pmSsmspEZqvIHPHDggPn+979vjh07NlyZ324a1FJKBZZSquTAKwvJcMOcd/ddWk4p+HLK5CWrhmWOLuqJgMhGTdodO40f//jHZvv27akarz/4hchGyclGVdySuwQiz7XcmRdfu7Fpz96U3NFN/RAQ2ahJm1s7Db+6OPj6wZr9IhwlJRw48Bq35ZHaGIXGSIjcmReXcODIS7tQfMlbv3uRjRq0+aOPPmp+9rOfRWs684WPRDZKSjaq7MArRixiz6c+sVbLKQVcTrlyxbqo7NEf9UFAZKPibX3kyJHEToNz7Hjx45MiGyUkG1V2Sx4jFM2ey5158TQcrx04FBM9el4jBEQ2Kt7Y2Gls3LixaS3lc6N8O1Pq4sCrGcFw/8ed+d+df4U0HAXRcPxq2oKmskcB6oGAyEaF23nmzJmGX5ZD7svLRTbq4JbcJRF5ruXOvDjajdUbd2YRPwpTAwRENirayGgz0GpkPfC5oS/BlodwXLhtV+2NQhsRELkz7z/hkGFoVulbj3AiGxVs5yx2GqFq60uw5SAbdXXg1YhchP6TO/P+Eg4ZhoakbH2fiWxUsO3ZecIOlLzHk4dOyFC0BIaidXNLHiISWZ7JnXl/yYYMQ/NK4GqHF9moWPvyzRN8arRy4HPj7x44IMJRYMJRdwdeWUiGG0buzPtDOGQY2ooErnYckY0KtS/eQbHTwFtoq4cMRYu9lFJnt+QuichzLXfmvSccT+x8pVURpHgVRUBkoyINy/dO+O4J3z9p55B2o7hk41827ZNR6MYVuTGQO/Peko0fjb+qHRGkuBVFQGSjIg3Ll1z5omsnDmk3ikc45MArP8lwtR8Xb7vf/NVvpsj/Rg/8byxfv6kTYkhpVAyBXGTj45PfmKcPnzDL3ziWWtcfu2Uwebbn49bV9zFc/bz+/Ox6eiy8+5zyzH/5k+GyUs773vncHP7ytBss0zV1n/nC0eG0KAdpF+Fox04jVH5pN4pHNuSWvD2yAfGQO/Puazj+9t9m6jsoIaGqZyYT2WCijU36dvK3Zyb07R982RFoScem658bZUB5KYcfx71ff/B4oyRG/eenxz359PvYu3dvsnzSjp1GqA6LXh0haS5uuu49EZEDr/aJhtVyyJ15dwmHtBohaapnINCUbOw9dqrhpB2bfCAn7RxoH2Jp8zx2ZCEaNt2shCNEtMCl3wcEAzsNCEenDzn56j2psP3SP8steefIxvgt98ideZeWUqTV6LQUrlZ6DclGswnfF4r+PUsurR7+koWfdizdEDHw47r3zZZUqIMbnuusJCVWxk49P/fcc83tt9/eqeRGpTN7z8ej6u5jofvukpKfPvyuOfeZu3MbRdo3eZ1HExW5M++OdmPZ2g2jZIgeCAGLQEOyEZvwWd44fvpbm4bhLd9fZrCTULPJfDgR5wK7Chs/dnaCD19SJj+8Swwoi19O8ood+49/PSq9othpQDIgG908pN3oLpHw+2roXg68RpOFThAouTPvLOH4y3MuMUeP5Vua7qbsUtrFQyBKNmLLJ7Hlg5gWxJ3ss1Qfo86Q0PWfhdLy40Is/CNULz8M96HlGNJzSVYoXi+edctOI1R2aTf6Rzjklrw7RAOywnZYuTPvHOGYe/fDIfGhZ0JgGIEo2XB3cdiJvhlxCMVBO5L1YIK3eblnXxvBf6HDNygN2Y2ESFEorVBd0HT0++imnUaobtJu9I9syIFX98gGhEPuzDtDNmSrEZKceuYjECUb7mRvr5stiYTsG2LEwC8I96FlGwhEyA4jFL9TZANSZetsz6RdhANX5Gx17eUh7UbvCYfckneXaNilmOmb1sn3RpsGo9qB0ktpXN68omQDYsEEi00Dk32WybYdshGy07D2EVk1G51YRgkts4Q0JP1ocpx24byr18ehE2f0+fkefi8FB17jtjwio9AWvIVaEpHnLHfmrWs4fjphjvxq9FoglzS/KNlopT4hDUQWzYZPEojj2kdY7YJ7DpUvtAzjLv1AoHzi4hqIhuLnWQYKlalTz3BDzjZX3JL345jnOEdz20HXndd6yIFXb7QalpDInXnrZEPfQOmHNC5nnh0lG6GJx2onYvCEJnjSce0jQunG0osRnlAaPHOXhkLLOJSv3wd2GnxgjQ+t9euQV9HOk4pQn5Rb8t4SDUs45M48P+H4xeR5/RJHyreECHSMbISWHxCmaC0aHaEJ3tVGEDcklGNpQg587UUoPs9cPyChZZxmZY+VodPP+2GnEarDk4dG+xyJYavnrZETOfDqD9mAdMideT7Csfutd0NiQs+EQBCBjpGN0ATPs0ZHaIIPaUJCE1ejdLMQDpdo+Ial5OcTnkb5dfO/Rx991PzsZz/rZha50v7tpsZu4ENtpWfZiIfckvePaFgNx/9ecqsMRjMYjI6ZuzyX3FBgIdARshHavcEE08ioNGSnQZzQskVossrSdOTvbmFFi0JZ3aUTrv30Q4QnS36dDnPkyJHEToNzUY53Pv9axqJdMha9cNsuGYX2yCjUkgv/LHfmzbUbOPB6/2gxPkJZFLmocjRHoG2yESMNjSbsmOYhtmzhkwHuO3X4GhnuLeGBiEBO3KUe6hUrZ6fKZNPBTmPjxo32tjBnfaQtm6Yi1G9jz+TAq/9aDUs85M68MeGQW/LCiOJSFaQtshGz02DCbuRp09U2WOHr7grxEbRh3LMfppX7UDmoE0doacXNHwJiSUkreTeLM3PmTMOviAfGoj9Zf3CURsjFR9f5CInckheHbEA6Jj/wJy2nBJZTMAo9dfpMEcWSylRwBFomG42IRqNJOLTk0sy2IzRxtYtryCeIteNoRjRseZqRqlbLiDYDrUaRDxmL5iMTts+EznLgVSyiAdmQO/OwdkNGoUWWysUuW0tko1WiEYvn2lCE4AoJ6FC4rM8afWAt9DG3UP72WacdfhXRTiOG6++2HpF2owP2G3JLXjyyAeGQO/M04Zhx8+qYKNBzIdAUgdxkI0YYXFuHWK6hZQs7abdzbkZW3PKE7EVcDUVI40Gd7RHSzDRaMrLxsp7ZecIOlDIc8izavnbjXzbtk1Fon41Cra1G6Dx9o9yZ/6dfTzJ8/+TzE1+VQSypjAVFIBfZaIdoUP/QVtd2SIaNm4dshAiPG9//3y6tuO0HObF5c+6UwSjfPMGnRpmOm17/NIWFi4uuG5MROfAqpkbDJx1yZz7JPLR1d5nEkspaQAQyk412iQZ1z2oLkXeScslCI4xDWgnK5B5+3q4nUxvO91Lqp2HD5TnjHRQ7DbyFlunAWPTnj74nwtHCcorckpeDbNTdnbl8apRJIhe3rJnIRoxoMDG7SwzNqslyg7uN1J/YW7l3l0Aa5R+qQ8jewi9DiMj4ZCOk/WhUFv8/vnfCd0/4/kkZD/neaKzB8PsU93LgVQ6iYbUcl2xbY/7qN1Nqt0OF5ZOjx46XUSypzAVDoCnZCE3SVnjmIRrt1Nvm557zpIedhhuXa0hP6PDD9UKzwZdc+aJrmY81+4+PwtjHUvcjpERuyctFNiAddXRnvuPVzvk0KrN8U9nbR6Ah2eCtPjZB9IpoUMVQGfJUPaRNiW3P7bXNRhntNGLYT9r+QbCtQu1X52c/ffhdc+4zd8swtMCGoVaj4Z/r5M78yhXrYkNdz4VAbgSiZCO0a8NOEEzIGHuGJnEbxp4J2+5h03LPWdP0lzxIo5FBp78bhWUaV7sRsvtodTfK3r17k+WTstlpxLD//PS3cvaVwXZDDrzKp9WwpKMu7szlvCsm5fS8VQSCZIPJ099x4U70ea/bNaAM5ZelwiGDVMhCo4O6h/KLPWuWXiwvCAZ2GhCOKh0vfnxS305pQDjklry8RMMSjqq7M+fbJ/sOfVglsaS6FACBINkITdKxyTbL836QjdASUFYtS9b6Z00v1M7nnnuuuf3220N/lf7ZijeP5SJsWfpQVcJcsO0pLZ+UcPnEEg17rrI78+XrN5VeBqkCxUMgSDY67Q+j12QjpJlBUxOz0wg1SzPC0Q7RgGRANqp8yLvoiDGoJUpyS15+rYYlG1V1Z65trlWWyv2tW5BshOwcrMBs5dxrsgERcMsJ0WjFoBXtCMskrm0K2LSSlm3mqtlp2Hr5Z9lvpMkGDrzklrw6ZAPSgTvzKm2H/emEOfrImi/IdN8xBIJko2Op1zghHHR973vfG/X7j//xP1bOTiPWzM99+FWK9LkEsG7XcuBVLaJhNRxVcWf+/XOnm/ePtm/MH5MFei4ERDbUB7qKwKJX01qmupEM6iu35NUkGpZwVMGd+aY91TJU76pQU+ItISCy0RJsipQHgd9sPFxrDcfvtr4qo9AKGIVacuGfsd/4yeSrS+tddNnaDXmGs8IKgZYQENloCTZFyoMA9hu/fPz9WhIOuSWvtlbDEo+yujOXQWgeSaaw7SAgstEOeoqbGQE+R/+T9QdrRzgu2LZHWo0KazUs2eBcNnfmMgjNLL4UsAMIiGx0AEQlkQ0BPtj2gzX7a0M45MCrHloNl3CcM//GUiyn8IE1GYRmk1sK1RkERDY6g6NSyYjA68dO1cbDqNyS149slMGdOTtPXjtwKOOIVTAh0BkERDY6g6NSyYHA5iNfVp5w/K8N+7V8UpPlE1ezwXWR3Znjilxfcs0hrBS0YwiIbHQMSiWUB4Gqf5JeDrzqp9VwScekNfcWcjlFW1zzSCmF7SQCIhudRFNp5ULgptc/raT9xv/e+I60GjXValjCUUR35qs37sw1PhVYCHQSAZGNTqKptHIjMHvPx5UiHHLgVW+NhiUbnIvkznz+fY/lHpuKIAQ6iYDIRifRVFotIXDpzqOVIRxySy6y4RKOIrgzF9FoSSwpUocRENnoMKBKLj8Cp775zvx202DpCQcOvP7P5vu0hFLzJRSXbHDdT3fmIhr55ZFidAcBkY3u4KpUcyJQBcJx/raXRDRENEb1gX65MxfRyCmEFLyrCIhsdBVeJZ4HAQjH77YeKaWG478+dMCc+8zdoyYa/y1X9/VcZum1O3MRjTySR2F7gYDIRi9QVh65ECijDYcceNWTROQhj5c+en9PtsOKaOQSNwrcIwRENnoEtLLJh8C8l8vzaXq5JRfRyEo6uu3OXEQjn5xR6N4hILLRO6yVU04EyuKH44JtT2n5RLYamfpAN92Zi2jkFDAK3lMERDZ6Crcyy4tA0T2N/vPTckue9a1e4YY0QFO3rOv4csrdT2zLO7QUXgj0FAGRjZ7CrcxaQaCo31LBgZfckmsJpRUS1Sl35nzrRC7IW5EqitNrBEQ2eo248msJgec+/Kpwn6eXAy8RjVaIBnE64c6cz8Tr660tiRNF6gMCIht9AF1ZtoYAn6f/wZr9hdgaK7fkIhqtEg0bb+K21eavfjOlpSWVX0yeZ94/+klrA0mxhEAfEBDZ6APoyrJ1BA6dOGN+sv5g3wnH77a+mskg0E4sOouchPpAK+7Mz5m11Hx+4qvWB5FiCoE+ICCy0QfQlWV7CHx++tu+ujfHLbkceIk8hMhDK8/yuDOfcfNqc+r0mfYGkGILgT4gILLRB9CVZWcQ6NfW2Au27ZFWQ1tdO9YH/n3z3eYnk69uuJyCIah2nHRGbiiV/iAgstEf3JVrhxB48eOT5u8eONCzZRU58JJGoxXtRbM4jdyZ/2j8VWb3W+92aMQoGSHQHwRENvqDu3LtIAK9XFaRW3KRjWbEodX/Q+7MZZ/RQUGhpPqKgMhGX+FX5p1EYNGr3XVx/r82yIFXqxOp4mUjaa47c3kE7aR0UFr9RkBko98toPw7igD+OLq1rCIHXtkmTBGL1nHCnfnPpsw1T+x8paPjQokJgX4jILLR7xZQ/h1H4KOT35jfbDzcUTuO/73xnY4ZBGoybn0yrjp2l+962Hx08ouOjwklKAT6jYDIRr9bQPl3DYFOLavIgZfIQbdJDh5FHzr4ctfGghIWAv1GQGSj3y2g/LuKQCeWVeSWXGSjm2QDbcbgl591dRwocSHQbwRENvrdAsq/6wic+uY7M+/l1oxHceD1fzbfpyUU+dXoeB+QNqPrQ18ZFAgBkY0CNYaK0l0E3vn8a/NPGw7lsuU4f9tLHZ9kuvmWrLTLoYWRNqO7Y12pFw8BkY3itYlK1GUE1uw/numDbv/1oQNySy6NRkfJprQZXR7cSr6wCIhsFLZpVLBuIoAjsEt3Hm2o5ZADr3JoCcqizbn2pSdlm9HNQa20C42AyEahm0eF6zYCuDv/+aPvjSIdcksuotEpEnPJc2vNS58c6nZXVvpCoNAIiGwUunlUuF4hwEfd2OL65/fuS34XbHuqo+rzTk1cSqc8JGjMlj8m21lPf/tNr7qx8hEChUVAZKOwTaOC9RoBnIH9dtOg+een5ZZcpKY9UnP7m9vNZ19/1esurPyEQGERENkobNOoYP1C4MVPjpgZzz8ozYaMQ3P3gdl7HjPvfvFJv7qu8hUChUVAZKOwTaOC9RuBFz46KNIhwpGJcEBO6S86hIAQCCMgshHGRU+FwDACIh3tLSlUeUlGJGN4mOhCCDREQGSjITz6UwiMICDSIdJhiRPLJa8fOzLSOXQlBIRAQwRENhrCoz+FwGgERDrqSzrmv/K0SMboIaEnQqApAiIbTSFSACEQRgDfCUte25RpTd++EetcTqICyZDhZ3gc6KkQyIKAyEYWlBRGCDRA4KOTX5h739llztt2r4hHhQxKaU/alfbVIQSEQHsIiGy0h59iC4FhBHDetPnI24aPbEmDUU4NBu2GW/HtH+4fblddCAEh0D4CIhvtY6gUhMAoBFC537x3q+HDWyIexSce0mKM6sJ6IAQ6ioDIRkfhVGJCII3Al2e+Nk8dfsOwe0Gko3ikQ1qMdH/VnRDoFgIiG91CVukKAQ8B3FeLePSfcGDsSTvInbjXQXUrBLqIgMhGF8FV0kIghoCIR+9IB0tZ7BrCDgNNkw4hIAR6j4DIRu8xV45CIIWAJR6o9GXj0RkSwhdXsZnBJ4q+uprqbroRAn1BQGSjL7ArUyEQR+Dtz48mnyaHfMjOIxv5gKSB15oDe+R0K9619I8Q6BsCIht9g14ZC4FsCOAWm0lURqYjxAPNBbYXj73/moGc6RACQqDYCIhsFLt9VDohMAoByMdDB19Olgnq4tODerIsgmHn4JefjcJED4SAECg2AiIbxW4flU4IZEKAt3sciuHxEg1IWW0/+IoqxpxocnAHL2KRqfkVSAgUHgGRjcI3kQooBFpDADfbaEGYtJm8+WHXABmZuH11X+xBLvn/2zt/kOuN7A5vuaXLLU2auAls6dKkchVcJOAmly23NKlcCLZ0F5cqnc6EFB/cIm4CXxGISaFdCEnMkrAmC6tl888blo1ZUkw4ko50NDojjXR130+69xG8ljSaOXPmmdff+d2Zo/v+/aumf9kCUZ8kiZO/O7JtjmkFgbMQQGycZabwEwJ3ICCvgoog0R8rTFQMyFlXTESo6I99Hl//4R//UfOqqdglp+IOE4dJCJyMAGLjZBOGuxA4OoFf/vKX4Xvf+97R3cQ/CEDgBQkgNl4QNl1B4BkIvHr1KnzwwQfPMFTGCAEIZBJAbGSCohoEIJBH4Ec/+lGQHw4IQAACSgCxoSQ4QwACuxCQVQ1Z3eCAAAQgoAQQG0qCMwQgsAsBydeQvA0OCEAAAkoAsaEkOEMAAjcTIDn0ZoQYgMBDEkBsPOS0MigIvBkCJIe+Ge70CoGjE0BsHH2G8A8CJyJAcuiJJgtXIfCCBBAbLwibriDw6ARIDn30GWZ8ENhGALGxjRutIAABh8Dbb78dvv76a+cJRRCAwDMTQGw88+wzdgjsSOCbb74Jb7311o4Wj2+qKi+hKMpwvVahTrpbh/p6DWVRhOKarpVsvuZBfQ/7VSiLS7hc2p+ySjg06bsOV2lXXGfYJGxtKR71/8J9b/H3ydogNp5swhkuBO5F4Isvvgjvv//+vcwf0q6IjcUgXJV9nXuKjfpahuJShpQW2ArQjvFyKYKnl/y+Xy7gT/t/ub63cn22doiNZ5txxguBOxH45JNPwscff3wn68c02wbiIhTyCT7xkb+pI6sal8tdVzZaX/YWG13QXhAxft8vF/D9/o/5O/OsXiE2nnXmGTcEdibwjMmhGuSu1yJc3IBchfJyCeX1em6xsbAVohzGqyqIjZ3/Fzu1OcTGqacP5yFwHAJnTg79vT/5s7D045Hug2zdionJ4kazhVKGqnvubqPUVbiW7cqHbskU5TVUo/SLOlRxnULsile6+jBs6aRWWUZjWOrXbP+oX1O7c31bsWHrFaF092JaDn1fF6k3lwszN3bbdzvqZq4a0VQ3vEho5rkAABwJSURBVNt+rC+2/BKKMuq747XOvxHxp75BbDz19DN4COxD4OzJoUtCQ557Ry82QruCEYuJPsClxEZXPgQwIxjMSknbj32m15JDYQN5Vz5RPZH3Of3uJjbKUYKpjnXEas6f2bGkxp4WG1eTZ6O+lJVjx257bfYv4v7Et4iNJ558hg6BvQicPTn0drERQi8seqhGgHTBahRgQ9dGgtroU3S7itEEwibQtnbitzrqTgyozUH49A4kL1S8zPcrzadB2zPq920CeDGs1Egy5zC21lrvz2glY+Awqzd6jjZfZeq39iEcddWortoVqcafUXnnY7d9pG2Ljf55zJ6tDLHxbDPOeCFwBwJnTw7dQ2yEJvibtzXsvSs2fBHRTo8GagmgXb1LEZrtlaoKo7c8u/n0A7432bn9Sttp0HYtNqsFNtibtpM3WKL+ddXAVRRd/+6zwZPp2Kd+t3XM/DTNLefB3mjcO/hnLT/rNWLjWWeecUNgRwIffvhh+Pzzz3e0+LKmdhEb0VZKE9w0sdITG16ZGXbdJJ22wbG91q0TPY9zGqYB1xizlyv6HQVdayO69vueBvy2WVSuwbz7Hg/d2hidlWPUr95O+4/6cFc/pPW03sTHHfxTP5/5jNh45tln7BDYicA777wTvvrqq52svbyZfcSGDVztp3fd4ghegPfKzNCt2JDiepKg2ImO0VJ/vLpgDOrlqn7tmNTA9DwN9lIn1TYqzwnmJn9l2rtuR9mxR33cW2ws+Of5/GxliI1nm3HGC4GdCZw9OVRw7CM2QugFQpMLYJbs3QAfbSeM5qULlqkgVtdB8g3ab/Zs+/ED/shod7Om32nQdi3ObaNMViUimy4br5d02XTsUR87iI1eOKbd4MkMAcTGDBweQQACywRev34d3nvvveWKB66xl9joVzCK6Hs3EgG1DZILCaL6yV+SSO3rsLLS0XyNuBUbRuDM8M7qt2k/Ddqe2dZe3HeqbVze3TevutajrzaXJFj5MrTpK7djL6b9x314qx9iY1qvtWzLb/dv7O1z3iE2nnPeGTUEdiPw6aefho8++mg3e2/C0G5iQ4NXHCATYkPFySg/oc9dGIK3igO3Xpc8OcrrWEiozO03HYzHs+T3bQO2re+Uq6Dqx655KXIeOFgr9nra/7SPlqHdahEL03qt3aj8Rv+sr896jdh41pln3BDYicDZk0NvweAFMBUGo3ifEhvS+SQXQ946iVYxQh2q5m+fmCBcFEG+H2I4zB9Mm2xdDLX6q8x+8/6Ymtd3FLCHjv0/0DbxR1Z8htdU++buRdz/tG9vrrLFhvR5k3+u009ViNh4qulmsBDYn8DZk0P3J4JFCEAgJoDYiIlwDwEIZBN4hOTQ7MFSEQIQ2EwAsbEZHQ0hAIEvv/wyvPvuu4CAAAQgMEsAsTGLh4cQgMAcgUdIDp0bH88gAIF9CCA29uGIFQg8JYEf/OAH4bPPPnvKsTNoCEAgnwBiI58VNSEAgYjA97///fCTn/wkKuUWAhCAwJgAYmPMgzsIQCCTwLfffhu++93vZtamGgQg8MwEEBvPPPuMHQI3ECA59AZ4NIXAkxFAbDzZhDNcCOxFgOTQvUhiBwKPTwCx8fhzzAghcBcCJIfeBStGIfCQBBAbDzmtDAoC9ydAcuj9GdMDBB6FAGLjUWaScUDgBQmQHPqCsOkKAg9AALHxAJPIECDw0gTkdVdZ2eCAAAQgkEMAsZFDiToQgMCIQFmW4Yc//OGojBsIQAACKQKIjRQZyiEAgSQBERoiODggAAEI5BBAbORQog4EIDAiQHLoCAc3EIDAAgHExgIgHkMAAmMCkhz61ltvBTlzWAJ1uBaXcLkU4Vrbcr3unhfXMDz2yrT+1nMVysYP8eUSymrGTj14EsI9fDlo3zNu8eg+BBAb9+GK1QMS+Lff/Ff483/4m/Cnr/+i//nrn//jZk//89vfhC9/9bPwVz/7cW9PbH/2078Lr3/x0yD9rT3+5df/PrIn/oot6Wvt8T+/+9/GFzte8fXWg+TQBMH6GopLG+ALV214wdwrS9jPLK7K1gcRGmnhE0J9LUNxKcOgRfb3JeXym+w75RPl9yWA2LgvX6wfhIAEfht09XqL2JDAHwsMtRefRXjUv/31IgURBrEQim2JsFlzxPbkXvq59SA51CfYBvkylE2wt0Fc63vB3CvT+lvOnb2RiPDtqL9vQmxM+/Z9pPRxCCA2HmcuGUmCgATpOHDr/VqxkRItai91nhMKOUJD7c7ZscOXcWkbPW9ZabE29foRk0OV0dxZx++fq1DKSkJZhboqE9sXnrDwyvwe8krz7U0Dfn7bPF/StaZ9p+vy5DEIIDYeYx4ZRYKAbEHMBZA1YkNWNOZsLT37p/+2++ODw54wmLO1tKXy4//4+cTPXJEyeJW+evfdd4P8EbZHOuZ467PZ8Y4ERic8RrkZ0toL5l5Zoqe6Ctey6LdqZJukKK+h0l+rzod2+6TbSnETNro+uy2fpn5Tz/pi6xSh9LaFOn+G/qReZfJRvHFYu9ZH23fbrhEkDcO6GXfbj/XFlgsLp+9NPnp+U3YrAcTGrQRpf1gCOVsda8SGbIlo4LFnERG//b/f9RxkBSHewtD6tp40kHt9pmcrDERYxLZEQKUO2bJRO3reI0/D9id/Vv7RkkOV1dzZMhhfawAdtk7aT+5xoug0oPoCZGy9uTP5IENw19yMrt/dxEY5SjDV/kZ5KHP+uAJHx6Ss1Pd2NcjjoGLjOspBaduVlWNHxJcVRZt9VF8570kAsbEnTWwdgoCXGJkKIrliwwviYlMSOr1DfPD6jFc3pL2tJ8IiPrytm7iO3HvbMWIvFjhe29yyR00OtXOQuk4y6oKaG+hGgXe72GjFS/zpvQ5VWTRbNrJ90x5eH77nrc1BIPUBX1Y8imHFRJI5G8HR9xFC789oJWPwx1R1O0/2bVaDtI+RL9WQhDsu73x02hcbfXQdp3AzAcTGZnQ0PCIBL+CmgoeU54oNEQmxHU8YWCbe9kjcX2w3fi72vO0b249eeys5Ocmp2j7n/NlnnwX5a6+PdsRz692nxtwGxcQqxihR0xMCXlncU2pbRup17ft+cuy19pMBf/LqbtS/rhi4iqLr3302jCvZ90Qs5HA1HLT9Dj4O3nK1BwHExh4UsXEIAt4KgAYN2QLxgrEX3L3BeLkfS21jISG+xG3iOvFz8SVHbMjWi45Vz2J77+Ojjz4Kn3766d5m37g9ZTZ39p3sArHNf4iuhxUPTwh4ZVFP3sqJqVJfZXVDg3KGva5tTsBvq0Y2NZBH49TtluasQd/4aS9z+p7WEQuRL73RqHwHH3vTXOxCALGxC0aMHIFAalVDA7ic42Ciz5b895Iul9rmtNljG8UTWUu+LY039fwRk0NlrPHvhXfvMvHyJOIg3AfeKCA2Br2yqKczio1+pSUaS3c7FRJTDtM60nharzUZleeIjQUffc8p3UoAsbGVHO0OSSAOvDbZ8haxEYsCCUZL2yjeSor1RwB6uR22zlKCqNdeVnHudTxicqiw8sRFXDZl2gW4maDVBkz9Fs8oIDYGvbK4p2gbY/Q49iHHXmtgGsxTbaPyBfEzci9xk9P3tI4Yi3zp7UflO/jYm+ZiFwKIjV0wYuRIBGT7QIRFnK9wi9jw3hqRYJRKEPW2PqR+7JNw8/yKA529F9t6eG/IiAC5x/GoyaHCyvJNXU+Y6qfnufyEUZ0oIDYGvbJJT0NC5uj1ziEhc3uCqG6/SJ8pX+Ly7v7SvoZqN+vkO0aab1GdYxI0wXS+75vEho7lBh+ns0DJLQQQG7fQo+2pCHhBXcpyD29bRAKTiBv7xoesrsiqRxy0Un2ltn/i9nIvPujh5ZGkxI+2ueX8qMmhwsRjHZfF7NpcCV21iJ/q/RCYr3UctKWOV6ZtzVlFS7xF09zPB21jZXSp/g9vmqR8ccqz/Rl12d/k9H2b2BC05s2VCTfLrHeLizsSQGzcES6mj0XgVrEho/FsxEHJu1/6roscwWGFRpxYKn3a7Zd7kH/U5NBtrDQx1L466lvSwCqvYDZ/qK3P4ZD6TiD3zYTgfEFV80VWdmlhjb1g/mBb41PKl0T5xJ/oS8ZS42jKl/u+WWw0eNsvQrPJq6MvQpv1kYd7EkBs7EkTW4cm4AmF1GrD3EBk9cBbufBEhtRb81aI1LW5HrJNIiLCbp14WzRLYmZuPLnP3nvvvfD69evc6tSDAAQg0BNAbPQouHh0AnuIDQn0nh1PaGiZCAbZWtnriIWO3Guehvgn4sTmcogQ2WN7Rf6s/DfffLPXMLADAQg8EQHExhNN9rMP1RMJa1Y2vK0LFRQ55z22Oeyqh/apQmbJPxEgKkrW/i589dVX4Z133lnbjPoQgAAEGgKIDX4RnobALWIjfqVWA723aiFvnHh9SRubd7EWvJegqvaWhIb6K6sgNpk114fPP/88fPjhh7nVqQcBCEBgRACxMcLBzSMT8ARA7spGvHUhwVuExtzh9SfttgR7ETAqGPSseRqp13K1XnzOHbMdG8mhlgbXEIDAWgKIjbXEqH9aAl7wzwm8XqCXAK7bFykgsmURB3q5l1WINYf3popdofBWPKxvsn0T+7FW8JAcumbGqAsBCMQEEBsxEe4flsBWsZHaosjJf4iDvNznCBw7CV6ehn07JX6uWyvWRrwyszZhlORQS5NrCEBgLQHExlpi1D8tgb3FRg6IW8WGtyoRr4zEfeR8S2lsY24sJIfO0eEZBCCQQwCxkUOJOg9BYG+xce+VDS8p1VsVicWGXfXQiYvH7q1+aN34/OrVq/DBBx/ExdxDAAIQyCaA2MhGRcWzE4gDbu6Whhf0pe3SVoQE/VgIyH3OK7BevkcqITXuY++VjY8//jh88sknZ59+/IcABN4gAcTGG4RP1y9LYKvYSL3tIXkQc0ecS6GiwBMDsR0RFlpfz6mVlLgfb9XilpyN999/P3zxxRexi9xDAAIQyCaA2MhGRcWzE9gqNmTcXu6EiAAJ4vbND6krYiIWACoYpHzp8PycW0WJ30YRn6yg8Xxf8zYKyaFLM8ZzCEBgiQBiY4kQz09HIPX2iAb8pbMEe++IVweW7MTPpX1qdUL783xf2nZJrbzE/ev9kj31Rc5ff/11ePvtt20R1xCAAARWE0BsrEZGg6MT8AK2Btqcc0psiFDwtjdybMarDR5DL8cjZyVEbOWOOdee+kdyqJLgDAEI3EIAsXELPdoekkBu4E2JhJTY0MHG2xYpO1ou9pa2LeR5vHKSsxKiPsl5adxrhYbYJDnUEuYaAhDYSgCxsZUc7Q5LYCnoqghInZfEhg5c8ihe/+Knk9UOWf0QG/J8SWSoLREC1h8RGnEuiNadO8vqiGyT2BUY8WWLLemH5NA52sOzurqGsijC5XLpf4qiDNdq3bfFDhZf+Kq2ftbhWlzCpbgGW/rCHtHdgxFAbDzYhDIcCGwhIF9H/p3vfGfyQ3LoMs2qHIsMKzjkuiirZSNvsEZ9LUNxKcPgJWLjDU7Hw3aN2HjYqWVgEIDA3QnU11A0qxnFZBWjrmW1o13pOLLeqErx0YqNu1OjgyckgNh4wklnyBCAwD4E6mu7qpEUEypGkhX28eMWK4iNW+jRNpcAYiOXFPUgAIGHJfD7f/mvYenHHXxVNjkaq7REXYVrWXQrIu3KR1FeQ5ze0YiAJm+ibuq32zNFKK+aSWHL2+0afdL42vUzbOtI28rkYXTbJSbP5NIMZLqNcrMv4tCiP02lINtS7WpRx6YoJ2zcuaDw0AQQG4eeHpyDAARegsCS0JDn/jEEbBEMkhA6CvhxI13psAG+vx5vZWiAvzbbHG3gVeFQVkO/WibnQoXIXD+9MnJsLIiNTb4Igyx/QmhXWcZjbcdXBB1ajJT7cxBAbJxjnvASAhC4I4HtYkOcGq8waPD33kbRYCpJo4MoqZtP8027XgiYwFsMqx7y1kv/qX9U3q6w6BskfT/RSoYms5puugBvhU5iZUNE0ajPPF+EUJ4/VSi7PgY2siDSjq0XUnf8PcD0/QggNu7HFssQgMBJCNwmNnSQdagr2SIpQ9ElhjYCon+F1A+mbWtdZRiCfhug40/003qj9tKXriJYRaEuijAS38yztp+h30Y8Ra++bvZF+s32p+NzKUKzrVRVYfRGbj8GLs5IALFxxlnDZwhAYFcC+4iN2KU6VF0CaRPcu6Cb+oTeJpsO4mIqAsT+dNWh7dWUa3Dvt2ecbYleAOmqQ47YsHUyfWmqmRWQlE+dP5pwq6tD7TnONWlHzH/PRQCxca75wlsIQOAOBLaJjbmVCnXSrEQcSWyYV12nosYIl24Y0zryYFqvrR6V54gf4089SSTtxJIRSEqX83kIIDbOM1d4CgEI3InANrGhqwLDasTUPSM2wpw4sfVaK5sD/IKoiX2c9hOJhT7n4raVjdSKTuzP6L6WrSn9vpI5zqNW3ByQAGLjgJOCSxCAwMsS2Co2Qpe8eLk4S/3yCV1zN7ociTawx6+pziWIbgnwKlza12TjZMsmwXSSs2ED+c5iQ1dAGkbjt3Uk+bP3R1dAJHl27HTH0fr4sr8f9HY7AcTG7QyxAAEInJzAZrHR5D/Of135Rb4nQvloQHVzF8bBdLriIEamQqA1HZWv6GeUJ9GIkMjWrSsbjdtzeRvDuFWMjXM2um0UI5AUJ+fzEEBsnGeu8BQCEDgoAckzkD/E1r+W2rzC6ax2iP+TnAR5+yL6NL9LgG+/PMwGbu/Lw4Js7+gKTJMXcQex4Y5bVniG13rbqZWk2m61QwVZUQT5XhGOcxNAbJx7/vAeAhCAAAQgcHgCiI3DTxEOQgACEIAABM5NALFx7vnDewhAAAIQgMDhCSA2Dj9FOAgBCEAAAhA4NwHExrnnD+8hAAEIQAAChyeA2Dj8FOEgBCAAAQhA4NwEEBvnnj+8hwAEIAABCByeAGLj8FOEgxCAAAQgAIFzE0BsnHv+8B4CEIAABCBweAKIjcNPEQ5CAAIQgAAEzk0AsXHu+cN7CEAAAhCAwOEJIDYOP0U4CAEIQAACEDg3AcTGuecP7yEAAQhAAAKHJ4DYOPwU4SAEIAABCEDg3AQQG+eeP7yHAAQgAAEIHJ4AYuPwU4SDEIAABCAAgXMTQGyce/7wHgIQeJMEqjJcLpeFnzJUb9LHPfqua2OlDtfiEi7FNdhSU4HLNQSehC1iY80vBXUhAAEIWAJPIDbqaxmKixVMiA37K3DL9TOxRWzc8ptCWwhA4LkJdGKjPP3SRXoaq1JWbhAbaULbn0zZbrd19JaIjaPPEP5BAAJ3J/C3//wHYenHdQKx4WKhMI8AYiOPE7UgAAEIPASBJaEhz91jrdioq3AtC5PjUYTyWpnch8QWRddPcbVZEk7dRfsyiq5dWYX6qr6UobKmm8F29WxOSrOEY/u1dWQsEyOtpaoMheR59LZmxl1fQ9nXTduczkcdqrIIRd/HJRSFM66O0aheeR2NvxEBTU5KbebL+mLLL6EQlrFDs3NhuXVcJmwHgzf7M+uL9pPJT6uvPLOysRIY1SEAgccj8CJio76OAuEQeC/hYvZhWgFQBBu320/A43ohVKG8XEIvQDLt92KjMIHZTfZcCoilEQWDkOj96X5NBkEz1NGxD3WdvqxosDASv349I9Ou7cewnGNktoo0uF+bLaSx32Xl+zqMRfTc0lw7NjLExiZ/Fn1pgWbxS7DPKUZs5FCiDgQg8NAEbhUbGjwnZxPE9R/zIlrJkE/j0q7XG5PVkjYwFYXUM7kTTb0hkGbb15UNK1RmZre1a/o17eWNFF0RkWTHZvz9QMRoK4gav+1Hf1m9EFHQ8zHB16wS9EJlZNNztuunt9fWqaMVoZ6R6UPEl86Bij6tNxpfZQSEHXfXxzCWELT90lwn2UbjUHtb/NG2877k8fPI55YhNnJJUQ8CEHhYAncXG/rp0g2aXaDtn3X/8Ot917a8SrCLxUUnAlbZ18BuBUR6apMB0fjStvYDllqu6zpUlWwjmS2VPqimfJq3qbYHUVOEQrZEqiqM3ihtKs7ZGvffjnlg3fYzrjP03ZXrWFbMRZKt2uo62exPti8dm8scv2HEW64QG1uo0QYCEHgoAreKDdUFSSj6j/5kid8s0ZsA0wSX7r79dC/CoA0IbV9dcNCOV9mPgmPS6fZBbkActmei79+Y860fc8qnVPnU6X4VZMTY5IZ0foy2O4yZtn0rMKZjloopX6LyufGqb924p/1Etjr/pvUy/VnhyyI/w2rLJWJjCzXaQAACD0XgEGJjskXSrjw0gaYTFf11F0RUa8zmCGiA6+37AS01odNAl2rvlesnZkmiLJtk2KqqQ1135TuKDfFf7I4TcDsxJ/0cSWx0c5HLdlqvGW3iy9XMPOSIjf73YoFf6hcksxyxkQmKahCAwOMSeCmxkfpUPSHbi4k2KGu75tOn5As0b5GYbZCFQDq2b4LR+IF7Nw10qfZO+ST/RLu4j9hQ6825rkNd6ZstsmIR92lrd74nRYDUdcbXdjQO+ivmIpfttF6mPyt8sTTaYcX8JjVWFSA2VuGiMgQg8IgE7i42NFBd2tcnR7mS8lqorD70yxRCuA1skhRq8zRClxTavEbq1L9k2U8FTX9m20Bn8xdS7Z1yTZ60CZkS9PXV1r1WNrqgKgxHuRqy0tH0ZbdH4ldVUwmiRsw1aJzxueVdvYy5yGW7WWzk/t5l8vN/Q/JKERt5nKgFAQg8MIH7iw3RD+Zthn5rQ3M2bDBvQQ976DbodZ/O7dsrOi/Z9lNBUw2Nz4MfKohS7b3ywd/JmzoNAx2b11b8SJWPfZS7NiArz+iswiyT0fbg3vmV2U8u25v8yfQli98Ue3YJYiMbFRUhAAEIRASS2wRRPb11cgqatyfsUkdftxMnGiib8i74Tt4E6Rpl2c8P4K3VeCUi1T5RblcyRGAURZDvqmiDm4qsRNsVYkOESdX8HRcjNLq+FGmLMM7rkDcwxisiNwV37SxrLvLY3uxPli+Z/HR8K8+IjZXAqA4BCEAAAhCAwDoCiI11vKgNAQhAAAIQgMBKAoiNlcCoDgEIQAACEIDAOgKIjXW8qA0BCEAAAhCAwEoCiI2VwKgOAQhAAAIQgMA6AoiNdbyoDQEIQAACEIDASgKIjZXAqA4BCEAAAhCAwDoCiI11vKgNAQhAAAIQgMBKAoiNlcCoDgEIQAACEIDAOgKIjXW8qA0BCEAAAhCAwEoCiI2VwKgOAQhAAAIQgMA6AoiNdbyoDQEIQAACEIDASgKIjZXAqA4BCEAAAhCAwDoCiI11vKgNAQhAAAIQgMBKAoiNlcCoDgEIQAACEIDAOgKIjXW8qA0BCEAAAhCAwEoCiI2VwKgOAQhAAAIQgMA6AoiNdbyoDQEIQAACEIDASgKIjZXAqA4BCEAAAhCAwDoCiI11vKgNAQhAAAIQgMBKAoiNlcCoDgEIQAACEIDAOgKIjXW8qA0BCEAAAhCAwEoCiI2VwKgOAQhAAAIQgMA6AoiNdbyoDQEIQAACEIDASgKIjZXAqA4BCEAAAhCAwDoCiI11vKgNAQhAAAIQgMBKAoiNlcCoDgEIQAACEIDAOgL/D4kBqxVnaXD1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png;base64,iVBORw0KGgoAAAANSUhEUgAAAhsAAAI9CAYAAACT0rqWAAAgAElEQVR4Aey9+dNWRZrnXT/Oj/MndEy8Ed0dHdNREdP1dkR1vDXVFVEzVRMVPRVvdfVE2G89Y/dUN0u5AIrIYoFLIaIoO66IooVaCKi4o8gmiALuuCCIwoPigiIKgppvfM5DPk+efDLv+5x7Pcv3RNxxljvXb2Ze+T1XXnmd7xkdQkAICAEhIASEgBDoIgLf62LaSloICAEhIASEgBAQAkZkQ51ACAgBISAEhIAQ6CoCIhtdhVeJCwEhIASEgBAQAiIb6gNCQAgIASEgBIRAVxEQ2egqvEpcCAgBISAEhIAQENlQHxACQkAICAEhIAS6ioDIRlfhVeJCQAgIASEgBISAyIb6gBAQAkJACAgBIdBVBEQ2ugqvEhcCQkAICAEhIARENtQHhIAQEAJCQAgIga4iILLRVXiVuBAQAkJACAgBISCyoT4gBISAEBACQkAIdBUBkY2uwqvEhYAQEAJCQAgIAZEN9QEhIASEgBAQAkKgqwiIbHQVXiUuBISAEBACQkAIiGyoDwgBISAEhIAQEAJdRUBko6vwKnEhIASEgBAQAkJAZEN9QAgIASEgBISAEOgqAiIbXYVXiQsBISAEhIAQEAIiG+oDQkAICAEhIASEQFcRENnoKrxKXAgIASEgBISAEBDZUB8QAkJACAgBISAEuoqAyEZX4VXiQkAICAEhIASEgMiG+oAQEAJCQAgIASHQVQRENroKrxIXAkJACAgBISAERDZ63Ae++uor8/bbb5uNGzea1atXm4GBgdTv+uuvNw8//LDZvXu3GRwcNN99912PS6js6oAAffCRRx5J9T36In3v2WefNYcPH076Xiv9z+/Tee8ZA5SNMUI5i3TE6gJOrWBVpLoVqSzCuUit0ZmyiGx0BsemqUAytm/fPkq4xwaVfX7ttdeal156yXz77bdN81AAIdAMgYMHDxomc9u/Gp2PHTtmTpw4YU6fPp1rIm2UZqv/vfrqq82q1pP/Y+U/fvy4YYx/8803PSlH1TMRztVrYZGNHrRpHgEfG2R33XWX+eijj0Q6etBeVc3i448/zkQy6IMLFixINByvvfaaId6ZM2cywxLrw+0+v/fee/ve/2N1eOGFF8y+ffvMl19+mYuYZQa1ZgGFc/UaXGSjy2165MiRzAI+NsDs8z/84Q/m888/19tTl9usqsmzLGH7UrPzzJkzzYoVK8xDDz1k3nnnHXPq1KnMsDRLu53/n3rqqVzEJ3OhMwaMlX3VqlVmy5Yt5pNPPhHZyIhlo2DCuRE65fxPZKPL7ZZVZR0bXP7zW2+91Xz66aciHF1utyomf/vtt2cmG1dccYVZsmRJYle0f//+ZCklKyZ+n+30PeSnX8sVsbrcfPPN5sknnzRHjx7tu/YlazsVOZxwLnLrtFY2kY3WcMsUC+O22KCZNm2aufrqq5P184ULF5pFixYlv+uuu84g6M8///xoXAz4vvjiC71BZWoFBbIIxPri5Zdfniyb0A+XLl2akIybbrrJQE4effRRg3Yuz+Qey4elGX7kE/rZ/6+55hozY8aMaP9nSRENXz/smGJ1A68nnnhCZMN2tjbP2AlBKlk6QzbaviGc2wS2j9FFNroIfsjaH2HFcgiDZ/HixYbBg7oaAfrHP/4x+a1cuTIR+hdccEFQ4C5btsy8++675uuvv+5i6ZV01RCITZT0RQQ6WrP777/fsFSxefPm5PfKK68kE3uenRaN8qHP33LLLQmRod/zg9TcdtttBu0A44EffRwSFEprypQp5q233jInT57seROFysMzTYKdbQrIBhq1++67LyG/9E/bd9AgyX6ts3j3IjWRjS6iHBNMvNUhTO+++27z2GOPmeeee84g1F9//fXk9+KLL5pnnnkmGWShNH7/+9+bbdu2GXYLNJsEeCtlF4yvQmfbLc8x/uv0EdpWCfFqdRsjdWArcIi82W2S/M/bbqtHP3BqVFa7RZo6u0txtr5gSZg8R6gv8QyyQX984IEHzBtvvJEIcpbqsD9gl0Ue41DKE8uHfg+pQFtC/92xY0fyox9i7wDJQTvAmMBW5M4774ymBRmifM20G51u11jd8pCNbrRtln7Q6XFJntSFsedu46ePYh/Ujmyhz7H9+umnn04IMOnze/DBB83zzz+fSfb5mJSp/n7Zq3AvstHFVowJJoQ76kEGDQPqs88+SwYtA5cf2w0//PBDs3PnzqiwRRjjhyOm3mbidQVArCw8Z0LLOlGH0rEQZtl1gyAiXJaDMvkkKZS/+yxPXShDt3DKUr9YmDxbpBH0jQ4Xm6zX9CnrN6IZmQ3lHcsHsoH2DmLNRES/tz/IDc+weaDvMy4IF0sLYvT+++8Xov9Txqxko5Nt62Ifwsn+3+lxadOl74XydZ9BOuzhPrfX9j//bP/3z8g8+gqaD/fww3FvjzLW35a9SmeRjS61JkIaHxmhQTB9+vThtXDrw8AV6lwj8BlUEA7e8FAh2nVurlEvstUutJTC4Arl2+wZSzPNjlAavF3u2rUrV54HDhxomBUkwH2jD+Ube0a8LOSpmzg1rFzkz1br/Kc//SmZtEPJxjBq9Jy+R5u6fTKUduxZLG1U4ffcc89wvyV990ee9kcZIB2htNDsFan/U8ZmZKMbbeviH8KpG+PS5hnSMobKwDP6J0fof9vefl8LheUZGg9Lhm1ZGqXdablk8+x2/W0+VTqLbHSpNRk8qINjg4bnaCcaTboQESZEOjaEw65xc71+/fpkWcJft0Zt3CjPZv998MEHDSeZUHw0NKHnjZ5hBAhR8oWMbY5WiYbNE3U9gix2dBunWL6x561ORra+GBZjNOwf9v88ZzQGaBbQNITIrJ+Hfx/LC7KBRg/DP//N1E+De5ZVQmnRdyAtqMX98nW7XUPl4VkjstGttnUxC5WrG+OSPPNoZ2y5Nm3aFGzLQ4cOGWQOfRcSYQ8bzz/n0WyUuf4WhyqdRTa61JpMogwkf7DE7lnyQC2JsLQHabBmzjo6Gg67xo0DoTfffDOZDNz1dJZg2p2k2SFDOrGJOlb+Vp6zTs+SkZ8XjqRaSc+Pg+2Li4/FtRc42byynrMuefl1dO/vuOOOxB+GS+Dc/7NeU5Z169YlTr1a8RsRyycL2aBtINgxPNjFhWaPt2WIuktaetGusbo1IhuxusTSCj0Pta3bt0JxWn0WG5fk1y6Z88uEQTJ2OtYGyfZdP5y9j9ls2P87cS5C/d22rcq1yEYXWxJBiFBsZQAgoLC4h/HjlZC3I7u+bV0jM5HawUk1Ym8ckydPNrz52l0HLMfMnj07ur0Wa+8QCSCPZnVB44IBIMav+GmI7SggnRtuuCEhUuTl1iMmnNkSTBwmLfvjLTe2a4c683buE45e4JSnWzUiV5dddllCIKkv7TZ37lzDhBtrB94g3baLhWv0nMn8xhtvTLRnvHX6ZLBZ3Rql3c5/l1xySdKHKRvaPiY+9224F+0aK3+MbHSzbd12iJXLPu/EuCS/2NgkH2TK/Pnzk37KOJ01a1a0n9py0dfYiceLgSsH7P/+mZ1Mod0ofjj/vmz1d9u2KtciG11sSQQhwpoJ0e/8ee75OBaGc0zI9hcqdixNSAYTlT1zzeSFFiTkz2Pq1KnJujpvii4JIM9YHjxneYc34uXLlw9vVyMfbFRC8djCCDFBbe++oYbC8oxy80NAsXsCAc/EQz0gHEzCkBsr9CB6e/bsSYiaO2HG0rf42HM7OIXaJ/YsZgSLF0/KQHncMvEMEhKqB22H1ssKbtoP7URMjU0aNn03D/BFQBeFbDBxUT47OaHdg3S7/TOEh62fxZEzv073/xjZ6Gbbuv0pVneed2pc8sITy4cxZ/uRxReM2eYfi8NzwrLVn3Hq+g6KxYnhHAvP8zLW323bqlyLbHSxJRGECERYO2+kjQZElv/YLugKV7foMWNHtAFWCCCoeTPgTYK1c1ws8wYSynvNmjXJbhdfKxAKyzMmRtJGGDBRQTjYeUA++E+IxUPQ+BNHLCwYkgdpMhE+/vjjCVmB4FAniAfCy06a3KN2Zb++XdvvFU5u2zS6jqmlIU+23agTzrbwg2Htdri+8MILg7iCD0sMuBiHZLFFmu3VMVzJh4kBvGg38gBPbCYsyW1UB/+/WD6tPr/44ovNlVdemZSR8vFmyxKlS1B71a6xOoQmwW63rYt7rFydHJcxLQ0k3/ZVtJnYS6HZpB8iAy699NJo3+s22Shr/d22rcq1yEaXW5LJGqv6rVu3JpMulvQxwZDlOQTBVR3b4sdUyOyIQRBANGD4rI++/PLLiZEeb8Cx72UQB0vurG+PaG+YsCAalJE3afyGMNE32sLLBId2A4ys9qHR0tOcOXMSFTppE4cfmhEIHaQDoU85qC/X7FrgP/vW1CucbLs0O8fKY716UhfrbAufA5AG8MQPCwQk1GfACPxxfERfQUPFTqNQWJ7R1rQD6+ekS5nIg/5hcWtWD/f/WD7tPp84cWJSRnZh+Vq3GI696v8hshErUyfb1uIew7aT4zK2AwM7L0gDYx+CQd/jK70YAjNO6Vex8nWbbJS1/rZdq3QW2ehBa/JWzYTIZMGbPAMMtWOjtffY4OQ5g9l9q6MKMUHAEgMTFupciMV7772XqNiJz5svb72hvFDTs3zDrgSX3ITC8gyhzgTPGw2GrKjfmRDIh3MsHnEQRpTL5vPSSy9Fw/vpUEbIE2/y+GVAk8FOBdIEE4y93K9x9gqnrN0qtgYOnvQT3hLR4GAkjJYBux3U2RCJmLU9rr4hWXv37k2wB1d2LfnY2XvyQWMA0UBjQJ8gD2yFbJtkrQ/hbLrdOlNGS0xtuXrVrrE6hchGL9rW1j9Wrk6Oy1h9sI1Co0Gfw8idFwB37GN7Fitft8lGWetv27VKZ5GNHrQmSx9M7AhJ3naYCBHuvAlABBgQqInzkA8mZ3eJIzaYW32OPQUaClSnCA57xNJDaPAGjuqd7WmQDLvkwzkWj/ojpNyPfUHOrrrqqmicWFoss6DdgHyAD4QHewXsF+ykGYvb6vMYThavZudYvmgb6B84r7JkiTqAJT8m20YkDpICecBA1k7MsbxoO5ZO6JsQDcLbfJqVP/R/LB/q1OzHWOBtFPV3LB0mNsgTZbRHLGyrz2PtGksvRDZiYXvdtp0al7H6WLIKsYcQI5fctqHfNorbTZuNTsqlRnVAnney/rZfV+ksstGj1mTwMYky+bHNi2UVJhI0AZZ48JbP4GDSbCRs6fQsNeD0q9lEEhsgWZ6jDeGjb7xNW+ERiwdpoC6oT5kEbXgLb6N4qF5d3wsIK0gOuw9i8Zo9xw4kNGk2i9fK/yGcbL2bnWP50Q/Y7shyBvjbdnbTA+NYfJZY1q5dmyyfWC1YLCx5QTbQSLlt7eaV5zqWD5Ms/QQSxeRsfyzhQCDo//xvf/PmzQsaMJM+/RLNi8Ullmc7z0PtGksvD9noZdt2clzG6k67MYZZduOlKnTE4oJFN8lGWesfwrDsz0Q2etyCCEcGJESBt29U/zBi1MAQCAzzeCtFILMEwhtWaKBi5c3gtlqHUJh2n2HYuWHDhtRHj2JpInBQs2Ko52pcLLyxeAgDn2yAEW9IGAI2s2aPpctzjEizkp5G6TT7L4STrXezcyxti6dr3BpKKxYfXDHOc8lfLGwvyQZYodnD4R32Q/yw2YF485w+xDhgKYxJKGZYDT5gYzUcsbq18zzUrrH08pCNXratzasT4zJWd4giGkV/ydXtr7G43SYbZa2/i11VrkU2utiSqLDRYrCOCZmAPNi3fiZUJmXeziAeWK7zdo8xIzYZeBdlGYPBEhuohLNq8liYdp7zdkw5KFuzN0gEDhMGSyg2rAttrBwhsgFBYOkDIsbEA/HC6BFbhNBW3VjaPIeQ2SUUytMobKv/hXBy697oOpYndYYsudiH0onFR4hjEOwa+TYK2wvNBmWCTLPNkX4CoeTHGj/3TFYsNULCWTpi3GCDEyo3xqL0f+I3UtOH4mZ9FmrXWNw8ZKOXbdvJcRmrO/VBvjXaJh2L222yUdb6h8Z62Z+JbHSpBSEWoQEG+XDXNJlY+SEwWWZhkmWpBaHLW2nMZTNp8zZhbTeYlEP5obpmQCM4EYi8rYV+qLIhNoS16+rcswWWScASiFAePAsJZhfaWLwQ2SAeeECkMILEpoOyE5byYZCGxgPyMWnSpGC9bX5MoiwNWMIRM3LrNE5u3WPXtDttaMvqnqknb/1MphZ7Px3wcePYa2x/iE/d2b2CsSd52f/9sw3b7WUU2s9+GwXtHvUK/exYYCdUo1009HnIJNqNfvd/n2wUpW07NS6pD23n9x3u6T8YMcf6aqyf2rjdXEYpa/39sV6Fe5GNLrUiuyRCA5O3Td5WEbYMYP/gGT8ELloPSEcoHZ6h+bDrpOx0CYVjYkbI8/bRiGy4BIRw/PBpgWbD1VaE8uCZfVuLvd3E4sXIBrhAyth1wZsweGITgrEbAsQSD0gCxA7iEcsD0ma3cPYKJ79dQ/e0M0acoXKjyQl5SnTT4c0/FJetlS6BKBLZ8JfM3Pr41+DTaBcNNi2WTMVIea/6f4hsFKFtOzUuaQs0l6H+hlEvy2JoqELEmBesUDye0U+7STbKWn9/LFThXmSjS60Yc4DDAGPitMsfjbJngDPRhgYqb6+opFlqgJTEtpdhaIrWAiGPqtOuk2c5M9mhWWCZh7JwhMrCM/Lw/WW4dYvFC5ENsLHLTywlIMxQq7PLBAGO0MMeAQM+hDwaGNKJ5UG9rZfSXuHk1r3Rdaw8OOxqppqOac/YzYEQZzKm/ayvlBg+LjHppoFoqK0bYcN/bGkOlRtbJogn27npL5DuULhe9X+fbFD2IrRtp8Yl458l3hDGEP1GS36M01A8nnWbbJS1/s3GRRn/F9noUqsxQccGGLsseCtl2aTREfOKSLpsDYVs4JOCpRd+sfwQ8ps3b05U0rx9oO60P0gRb9EsVSC42f1gfTqgVWArpN3NQFljeYSErVu3WDx/AooJJjQsaCeYWCAOlJsdCahv7VbiUB544oSYQFQgZb3Cya17o+tG23zx7mqXyfw0Ys7YWFZC2wOuLhllsgjhw7Mik41Yf4BEuAac9I1Y/frV/4vQtp0al/Q/lndjGKMFZcnLNw6POTaz6XSbbJS1/v54r8K9yEaXWpFBxwRpB1XobN0uu0XAgJRllthkYtPhg0dMonjos0anjT5pz/o9woDlGVSdTLosL8TejtEeQDIIb7UalNPm7587NagbaYSwt6AOlIs68xYOIcPWgKUDv0zc45yMCQuhR3jq3guc3DZtdA2+MXU75WfJCMNh2wb0DTQeobryDG+OkA20PeDl+i+JxSka2WDZB81WrG9SD7RdrmajV+0awzDU/4vQtqFyuf0xVh//JYA41AcNaSwOxry8xNBXacNmMox0ykQ2ell/t42qci2y0aWWRPjxVprHUVdsEPvPcQBmJxP7mW0GeMwbqB8/yz0aDgxDUcEzyOwRi9spoUY9WGeP5ZP3OZMSfkz4rox1WNULnCxezc70E7Q1sY/V5akvfc0auvLWD5l119FjafWKbMTyz/vcGsBaPyRMbODYi3aNlTXU/4vQtqFyuX0yVp8Q2WBsspwZi9PK8zKRjV7W322jqlyLbHSpJemYTNT4qWhlEMbisATDAGUywe7CnUwgBWx1jMXN+pw3SizPWaJAuGCkZ49YGp0Sagho3sZj+eR5jqodrPwtoL3AyeKV5czyDoaOfHAsT/3csHzsCqJhtRoYD7N0hAaLvsjhhnevy0Q22PoMGWVLIztQsIuwxta9aFcXN/c61v/73baxctl+6dbBvQ6RDeKgUYzt6HLjZ70uE9noZf1t+1TpLLLRxdZE3Y99AdtHJ0yYEBX2WQcmhlh2MoEM+JMJkwqTC2+0WdP0w/EpbwQNhlUspaA5cW1L/PD2vlNCzZI0ljouuuiilusB0bBYYY9id+3Q3L3AKU+3YsmNHT+ooVvpJy7RQHizvADJZckli1aqLGTDEg36J0tj+NmwH5vrVbva/u6fY/2/320bK5ftn3497H2MbNCf6FcxZ2s2vntupKksG9noVf1t+1TpLLLRxdZkUuPNBoNLXEdj1JnXKRWDFqM/dhjYyRP7CwQtWg13MqEq3DNx4b8h5n3UFQT2mrdqNw+MC7GFwNAVbYM9bHj/3CmhBmaWpDH5Qhr8vBrds4uDj9yBFQKTJRS2u/pYdRsni1eWs+0nECIIXp7vwti6Ul8ENxovcOON39ry2DLEcCsD2WDphEmLskKmIKPY76DVcI9ut2sMw1j/73fbxsplMYvVJ0Y2qI+196LPxeLb59hSoYWy9/65bGSjV/W37VOls8hGl1vTriWzhZVdE0wG9tsnCNAQ+YAk8B+2GQhYO5EwaFmn5q0Vw0hX42CrwWBgkmHiwkCVuLGPvGE8iTCgPITjhy0IeWDchc0GE797+MLC3ndSqNkBDUlj4sRIEideYBJy4kUdmKCpB8LL1oNJCWNKDCytW2tbl27jZPPJeqafYHuAtgqiiH8Adgn5fYTdNdh3QDLYrWLbjcmBHQGQFQx/WcJzSSLlsG3ln4tGNhgT1NsfA9SR8UO/pn9D5GlH9+h2u/rY2ftG/b+fbduoXI36RIxsEAdCx84Uvj/Eiw/yxdVCMkbRwmIvRd+qEtnoVf3dPl2Va5GNHrQkqlQ0BPjE4I0MrQFCwPqHYEDaSdJOHvYZg55wTCRYgrOFFaLhT55uNRBuTDZ8YpzJFoHAgCctm65/Jg/KxA4Xdkew/GPXwt20IR9M3ixN2PLbSYDlG9Ta/iRHfJ7xH2GYMIhj60ZapOkSG78O2F0wAft1sOnY+lAmloDAGJsTJiXexGJl6hZOLmZZrxHi7Jih3Si7209s/Wz/4Mwz6g8u4IOfE+JCWkjLP5iI2SKKvwTStu3HGYJpHWT5E7ifTrN7sMYZHeTa9jvbTq2cSYM+Q5mpIzuwQmTKlsvvO0Xo/91u216NS4sxMo3xjI0YWls0iNbZnm1j+hXtFvM8CqmkD+PUiz7p2hflrU/e8LYe9JU8csnG63b9bT5VOots9Kg1ETYMJrQF+NhAaEIeEKAIegYrA9P+IBesS/M/QhsPiZAVlgNCJMCvBoOI/FA184VZBAJpkSZp23z46BvCGINCiAllYxkmlgeDDCLCZEgcyAk/ysj2UtcBmFsmJjD+IwxhbTzSIC3SJG33sHWAXLE7BsdBxKO84GXrwZl7cCQ9nKbx1sWEx9sv6cQOm0encYrl1+w55aHM4EEdbD+hbrSVbTfO1Bmvqmh/WPJi91OMWJGvfetHYwSWtv04kwZaFetptVk5G/1PHeinaOBsHra985yZpDACRdNDWvRNcKGOITLllqlb7dpq/6ds3WzbVsuVd1xiPG7lBP0IY26W7PiYJFo1ZBptTLszznm5oF9ZDZB7RnMFMUEuIdvQyNojb33yhrf5FLX+tnxVOots9LA16dgMCt7KIB28dTMQmUgZrBAKdpgwQLEzYGLmf4w0Yd9MQs2ErFsd8mOpBZUnkykDmjRtPghwbD94o8W/hd3qShmJGzoQmJSfMvGGaX/UhfjuzhU/Pv/Zett4nEkr9qZq68DbOhMNdQAvCJStB2e2tuItk/QgGYRvVA+3bDaPTuLkpp/3mvLwpgYmED+wpW5otWgz+oitM3hAMtj2SVvH2s2WAUyoJ7uM3DbArwU+Esi33YMy0Ffpc2ha3HzyXDOJQTTBgP4PEaJ8zepoy0+4IvV/ykWZutG2vRqXLllwrxlzjE/6EW1On6X96VP0UTesvcYeC7IBOaFfuLIjb33yhrd9hHMeuWTL7p87XX+3fFW5FtnoQ0sicCANaA8QykyMvPXjb4HBiWDlGpU6/yOcGExZhaxfJeKSBmmRppsPEw/581aRdXKm7AhxBqn7s+X087f3thxuHK5JqxmJou6Uz+LF5GrrwZl7Juc89bDlsmdbvk7hZNNt9ez2E+pGH6Fv2D5CnSlr1najHBZH+p7bDtznSadZncAy1EfcPJtd235BWvzK3v9dzLrRtr0YlzGnXiyFWM0aY5D+xHeSsB/yJ2Z7jwM6yAZpQn5pb/fIW5+84W1edtz7/dH2PxuOcy/r7+ZbhWuRjT63IkLH/qxQtYLVPu9UEW16nG1e9lmn8uh2Ora89twNrGzanIuCky2TLY9b725jXpX0LYZFalewteUqettSTpb2LFlo54y9BnZH2OOwTIZWpNkLR7/7Yd3r3y7+IhvtIqj4QkAICIEaIMBki70MvnjaIRrEZQcLZAPbI5YG0dhBtop81L3+7baNyEa7CCq+EBACQqAmCLC0wMcfJ0+e3DLhsA73rHEoO1pYJmQyL/pR9/q30z4iG+2gp7hCQAgIgRohwFIHWgh2SeGnJ4+GAx8xVqPBlle0GqTDEgr2XmU46l7/dtpIZKMd9BRXCAgBIVAzBDD+ZMsrRAEfL9ZpYMjhHg4KISU4qLO+Yaz/DWw12AXH0kwZtBq2metef4tD3rPIRl7EFF4ICAEhUGMErO0CW5PZhs3WVbz14tTLOopjicT/YQyKTxx8w+Bbh+2u7IQrumGo39R1r7+PR9Z7kY2sSCmcEBACQkAIJAhgzMm2a/zmYMOB12Ecw+GELeTIDQdtaDLwD4O3UOIRv2xEwzZ/3etvcchzFtnIg5bCCgEhIASEQIIAb/j4ZmEZBH89OF/DQR8OvXznbTj7wjYDnziE76RPl341R93rnxd3kY28iCm8EBACQkAIDCPApMsPLQUkApuGmIMsNAKErdJR9/pnbUuRjaxIKZwQEAJCQAgIASHQEgIiGy3BpkhCQAgIASEgBIRAVgRENrIi1Y1wg4Nm14PLzIwZM0btV+eLiEvW7TCHDxfNq96geXDGwHB5p605kKhOuwFPLM1dy9L5o7bNrZod3GWW+bhPW2zW7jjYotHaLrNsYKRcDf0PTH/AvH2LYUMAACAASURBVHfmTIZ80mkufS5LnBhqZX3uYjDNrD14KgNu/a5rbFxPM9MWrzE7Dh4svLfMfiMYzT8wbqdPX2IeeO69aBQzuMs8uCwtY6cvWWeebyRbW8zHlylNyxYvdeX+EdnoU5MOPpju/I0mp2n3v1Mg4TRo1k0fmVQnLXsiMfxirbYnx65lw0QHzCYufTyxbmeNOPPhpeFjP/mO56NfoY3nscsszUo2Jt9unnvnneSDao2t8dNpXvtwljjxEpbzn11myTCuE82NT+5KPvDVGLc+1nTwQTNjuLwj48TvY1NueDL5aGDRXXT3EclRWTeVmQs2JfYiqRePhu0xxfzp7eOjyGsr+bQSZ1QFK/5AZKMPDey+mftCKHY/ZdWrowZFH4pujBk0q6eOCNHxs5YmH2fKNdm3XHD3LXeoDGMvW2DYVsfXbLMdo9MYjfl4M3/t04nlfPbJYJdZnGGSSfIaN8vcuHKlefbZZ5MJJ17uXWaRk+Yl87LEiadWzn92mYXDGIwzl9+4MnEE5X8htBh1y9K3RsYORJkv92bvY8WoZV9K0ZA0jGA66aanHdfnaS3s6HE+YAYuuN68ODg4IltbyaeVOH0Bsb+Zimz0GP9RDHjcRWbaFdeaaxctSrzx4cL35gULzJUTx6be4AcGzjerXvmgAIJp0PzJIRtjL5tvduzYkVifdxvKEEkbM/Uac8cddyRCO1P+nmCYOH1e4oho5cobzZzzRoTWuN8vMJs3b058AWRK15gk7NNPP520I94Sh3/XTDVjhifMAUOZ8byIbwJ8DcQPd6IdMJOuWmZIv3GceGpl/QfHT2vWrEkwu/32280rr7wy6nPkhaibpzGjbzGucXbFuF6w4GozyekHAwMXm7u2bUu2ghai/AUuRHrsjzfTrlucjNsbb/hDGtPxs8zjzz8/ROJT7XGemXHV9YmjsRv+MCklW2csezB5sUAj0ko+rcQpMNRdK5rIRtegDSXsvflcNNvMXbgwEaI4wtm4caN5/vnnzXPPPWcefvhhs+LayWbMwBgzYepUM3vBzcnkxB51Dpe0zHhw0Axi+2EF2YxlZtegzd+uH49MpAnDnzHDLBsJZAOPnEetc84wyx7cZQZNc7IxOGq9c4ZhQDfKbiTjyFVKcIzUpRWyMd3iNDDOTJ270KxYscLs27fPvHHf1GEhNOGKRYnGhDfPrMdXX32VEC/aEgI09FtqZo0fKe/AhMsN34Vg0sS5EfYm8aN9spG/LfL1l0z90CV4Mx5M+tDgLmyVHFyi/dHVGF1gbrh/g3n33XeH7ITaSvcs6qF+frajupPIsl3xVrL/uFgMjJ2REA36AN4y+dgY7b1xhfvF1DGJpgbX38mykFufgWVmdJZp+eGWyc07JA+WOVjz/+gjnjZhs/WjxmkM5emGmWGCRRlVuLSGYsy0a5NP0993331my5YtZsvKy4fH7cDABDN/1apkaXfnUqd/XTQ7IRq0x6ZNm8yds0b+GzdzYeKY7OuvD6bs0bLls8c84CwrZ4vz/ogmZVRdq/tAZKOHbesKhIGByebys0TjkUceSQYHRMLuT+dtDnfAuPbFBTBvR6tXrx5m4G5aU6eOTJJDqsJFZtuJE8nb3wuOMWVQjbj42dEdn4lgeEIeGZRJ/OlLzMIGmg23XKPzm2aWPHc6vzGncQTURbPNxeNGypSbbBhjnnOF0MAEc90dd5gXHrvTjJCQKeaKxYsTN8w4Icp6oA6HcEBQ7M8lMAMDM81Vy5Ylb7loNVj6Sa0vj8qoPbLRSlu4E+zo9hswA15/cfOI9sOD60awnbrQLJo20n5+HtPXHfQwce1WpphVr36YaHYS3AYfbCPdhLFH+/n0JTvM887YWbT1i2Q8NWwvjxCPnTTbPPzwtsThFaSSpR++bopmBoLLmGby27179xDpdOszsDAZw2lbKGccDAyYRdtOJB8wo0xN22HbopEJeeqfzL4TJ9LjPlX2RWbL8eOJxoUPpLlp++01MJAe0yl5s3BLkkbKvsbNZ9r95u2z+aTr6Q8E7MSmm4svvjipw8QrFpuVK1cmDsTQ8p1w6zYwwcy59VbzyiubzFqnnxHnpptuMtu3b0/GXWpcjplm/vjQQ+azz95sKZ/7p03LWbaCauZ82Dt8L7LRYUAbJZcS5BOvSpg23xV47733gjs6mLh4I4JkoOnYuXNnIriY1BoJgAvm3Zq4BX79gTkjAuaSu8xjO3YkH0+659rzR54PTDB3Pv9uQnKGBGlaoI0WLumJIrWM4gqSGFkZuDgxysqzTu3iNmX+LWbamJEytEI2vvvuBTM/Wr4LzaTZNyXapsceeyyZHBq1aeP/0lhOuf7uZILBbfOHH36YYUmsDbLRSlu4cTL2l0z9cMtt5tIo3iNtOdTXrjFbv/jCIRyNNRvT2kg38+6hgQEz87YnEvLf2FZkl1kQLM+lZvqSJebBFw6bw999l3wPZOvWrYnGgyVINBvJV08HHzQj9bnMLH/qKXPkyBGHFKRteGYuH9HyNGuHJ564zcxyyjbr9rRNkjvGBmatSOQNrsUHn7zekRV+W9n7kTH9zc6lTvjLzO1PP53q624+F85fk+TD0uAHH3zg1HP0qAJ3Xr7QEiEPKRvEjcNNc2DCFQmZf+GFe1P2ThNmLUi0ichayE+qnGOmmqV33GEOHTqUyMF8+byQlCNvnMYazdH1r8ITkY2etaKnCpw6N2HajYwEmfzRdKDlYGBxbd8SRgmXi+eY+x5/fPiNiTXi5TOtMBgwly64NxmE2ArcNP8yM9YRPJcuuMfs3bs3efPy0x138Vxz/bJl5sYbbzQ3L5htJrtLAgMDZoRsHEipIAcmLDBLVqxI4i27/iozaexIWQZm3TlMmprC706Av7/FLFt2vZnVpmaDPPevmeYIxbNl+92UZLmKD0axFIIAaefT1yksz7/WzFu6NGmfN954I8G6ad1Nq2Qj3deytoUrtFvtLwOBfrjh/hvMJU5/GxgYZ66462Gzdu1as3z5YjP7IqdvDAyYq+7Z6RjOuhiMNbOWODYbgw+aqS2mm2qbgQEzbtZIP18w+zIzPpXugLl4zm0J2W9mCH18y0Jzvhd3FGGfttis3rrPfPHFF0k96WMJ0U/VZ2KicWN5b+StP01mJs8dwcKvT6gd5k9xcL54rrOM55LiixKMkRP33bfc3HOpEyfDmP7mm/dTcS6eu9wxIHfzmWRmLV6ekHrIA+7Oh152wqOC/yAcYIY8RAucvLC48mFgwEAqbrvtNvP66w+MIht33XWX+fTTT4cySMWbYOYuX25wqU5b5Mvn9SR83jjtyJUwQsV/KrLRszYaTK/tTb0m+VIi3xAY7nipNVtnkJ8VXou3n0zCMvDSwmVMYnuQEAJIxvLlhoG1Z8+e5HsFvEkzgaK2RZPy0EM3ptTHqBgR/KgRXR8aAxfNSbQvqB/5wNJDDz1kVt8+24xzhOkw2Tiwxklzgpm58LZk+YeBf++995o/LXSWesbNNA8/+2wGQ0dXOF1l5tx2m7nppvlm/oUj2OTWbCT2JCPxUxPBmGnmusWLE1sNCEGziaVx13HLPmAumnNrIlj5SibCMtvhTrQ5DERT/Sh7W9CvEPrZ+8tnmfrhi0/fbKY4fQZ7GPrFnXfemRh+rls5J9WnpsxflbzRD2m/XAzGmN8vuMW8/PLLQ2QtNTkPmDzpusQq2M8XOf11YCDRdmUxhGbSefmZ+82syeNHk1kHA/rd1NX7hl8ekv6Qqs/IBBgjGxddPYJFFnmw7a4rnDJNNDetXz/UF92J94J5CSlGlmx6YIGjacnej/bd7xD5iVcmciPp86l8rjPXLVmSvIxgQ9GS0XOqnw+YgYtmJ/ZQyLjBwSdTu8PoG9h4DO9ac8syMMFcfcsIlqPGZsN8BsMaylbijMq4Wg9ENnrWnmn/FEySkAI+XGS1FSalRh09IV51z/NJeMhJSriMmZoYmiLA0ZQkxo5vvJHYd6A2fPzx+8zN119v5kyfbi65ZHS6vA2wdjw4+KJHiOYmE+SGDRsS4Y925cMPX01N9sNkY/tiR5CNziM1qQ9MMDckAiEyUM+2iVvHKTf8MSFL99+/wtztvKHlIxtpAjBw4Swz+7KL0uW+aHbyJrZt0YAZmDHDTF+6tLHzn0j/ccs+cP41iWAdeuNyyGUk7shjd6LNQTZSgjR7WzBRokrO3l8GzeEHpo/gF+mHx964z1lGGSLG9LdXX301edP89NNNZrYzEaNFgOwNkXAXg0ZkI0+6BzP086dSyw4srWUhGxA2JlaWSSBT119/lZk6dYIZ4yz9uWPhhiePjGguOkU2Iu3w8cevmeUXj/SHydfdMcqQcvzlNyYTNjYl+x+5dqRtnfZxyz9yPTKmvz64zlw8HH7IJoqPsLkGm+MvXzZsKJ3W3oz0/oZXvl3Z+CsSg1w0utu2bTNffvnsKLLBC9Mw0U+NkQlm9s03J8b5o14wmuYT2E3WSpyGla3GnyIbPWzHHUtGBvrAhFlBspFWCzvhBwYMalOsr7HlSE1mY6YmbyPYGKAm5E0IQY1Kc90SZzIYFgDpdO165uHDTzgOlAbMhMsXJgITQWEJEWne5RCW1sjG2OQNddgwLtQGrrHcZTcnpAcB+PrrW8wax/ArD9lIvc2eN8csuPnmRPsyf3Z6K9zAeec5b+LXmicOH06ElMUgVNz0s/QyxrhZQ9v0EHbN1MXpdNyJtltkY6QtTp48kLO/HB5FNlgq8vvht4cfcJY7xpgZ1y8zEFgr+H0bGt7YR7a3uhg0JhvZ092Ru59nJRu0H4QDdT+TKLYFvGnfeiuarevNtVdMSG2DHphxU0Lwkr6VIhtjkmUGVPu5NRsReYCmKGUYOWm22bFjlTMpTzSXLRgaE3wu/rPNC3KQjXQ/us8xIr9oNhP5PU4+k5Lxj+E7WrQ8O77AN9nJ5Mqy312ZaCTR3rJFesge6vn0MsoVixLtrO1zxiUbY6aZ+TfdlOwCdMlGtnzSHp5biZMe89W9E9noYduefm6JM3jHJEsNI29wQwVBe/DAAw+YW265xdx00+zUHnLXz4JPNpg4X3jhBWcrZXrCS95AJk82f7jxRnP72ttHrPjPrnOyFfPw4T3mfncin3aduf/++0dUj0kRB40rSMJkY6K5YtGixGIcXxW8EfKDKLGkgpBBTcvbH8QpdKTq5wqWyPWUVa8kdY8bnqa1GmC5aNGihEyhDXpo4QSnbRwyNmV+ovXBMM0apIXKm3qWUqGeb6ZftySxz8nyZpxKp1WbDVeQDmRti/UpEpetv4wmG6P74dCujxESHXqLTNsiuMsDJoVBI7KRJ92DqbqOCfZzl+RkWUZJ9y+2pUISsC04evRoosXBEBJV/sKZ40b62tjLzJqnnhpaRvDIBkuR2A0Nk43U/wPGxSk1XsZMTYh0Wh4M9axTB9c6MmWiWbTi6hGt03lzkkkb2cMS7KkdrrzK2o+GxvQB1yaKpZQ/zh0hnJfdnCzrooXA6N2d4NP9P3CX6tsD5ndTbkjKjEwB23feeeesRmww1cYso7iajTRe0xK8MMYfNtzMnI9TxlbiONGrfimy0cMW/uabneY6d7Ice5l54oUXUoONzv7aa68lLJu3DteCvCHZuPXWxMgzZv9x2U0PJ5MmSze33z7XTHbKMaLZOGy2snxg/zu73pqaZD2BN0w2DqwZESYQmMsXJoQCbQQqc/tjKQEhA7mxWppQE7zvqudteRqcL1zwQCIgKStvlqMPdwvlkCEZQhUBQxw0QmvmXzhS9ySvIedB2Lpga8HbaqYjJXQuSbY4s1WPJYrs2hFy8ia8rE69vDbK1BYPLXTW5wdM1v7iL6Ms8Psh1UiVZ2h9/KWXXhqyu0gATdfTnUTTGDQmG6y7Z0332cXpfs6bfKqfp9owC9nwyP3U+8y+L75I1vPpjyxRYZeAZmvt1U7eY6aa2+65Z8hwMYUTdb017S3VK5OLU3rynGqC7ZBoXQ6bVc4y5LhxI8QHzSkEHONotAPfHU4b4GbqR2c1r8i6ecPjdYKZNWvEhgVPuPiaYZnJ1Zo2HVte/X935ZAWBo0GRAJNEjjbY7vbxhOuSNlspLScE65INE8s6yXxc+Yz1IXTn1FoVjZbxjqdRTZ63NopNSaD8fzp5p6Nr5nD3w6p4xLBdPCg2b5mcUr4QwAakY3FZ62ph9+CUgNmqrlq6dJkKQJNxfZHFgfJBpPhO65x18CAOW/aIvOmdQWOceWwABkSmMNk4+SBlGfRgYGJZsHyIac7O3Y8ZpZMdATslauSNxpUxK5wcJvivZxkY+yMGxIhyVbBsHZjMLXvHuc/1y27c0iofvedOfz8AyZlrT9czzFm1tzFJmXI6xY0cJ0SZBddndiaPProo+nJLBBv9KP0JOy2/+iw7pO047VMbfHQXIdoZe8vPtkY1Q8pVmoSDRnjpevpTqJ5ycaw8WgCRzzd1Js3/Xz2QvPGWQdug7tGf98kyzLKwbWOYeTAgLlw5g1m81uOMfDgoHnB+yAYy4AQ8mTSfd9dbsLg8ffmmbPGsKEyuTj5ZCPYDme7yJfPOj43hvv57xOtZ2IYOmyw2UI/csb0loXOmB/O58rEGBMCj3+h4WUNt/sGr9Oyx07mpINxO47efFnydUozM8Zcft2yxI6NpY7hF6qzml1ewoZsR55Lybgs+dBHXbmYLU6wkpV+KLLR4+ZFZfjHK0KDsNmzobVu6666qXDxjE1RFcP+D+153Cx2lkoYdFazgTHpyZPbzdXDgqFZmdytrydNWIj5aUxJ3K7jLGt4+1qgDSBNGM/y3RMEwchvsZnpbX3lbQwtBWpU9uuHyYYx/gTjCpxm1zc8+VI03XTx02+4Y2dcP+xMKJe6OEk0PVk2KyP/W6+Sudti3/0pcpu1v6Q0UGOmmuAkV0Cycfr0c2ZOjn6ehWycOnXQ3Oxt423cZpPMrAULErIB0f/22+cjfjr8MTR03yrZQOtwrV/3yXOT5U2Ij2uwmbsf2S2pxpj0ZH+2DlMXJuQbG5a0Fio9ivy7FIH3y566X2qeO3MmGaujNMmpcGfLM25mYlzP7j1eVFxHbo3bbiSfVsrm168O9yIbPW5lJkImxBVXT0sbioUGwtlnYydeZa5ZsCDRTNhtYk3JhjHmWXdJpEH6dmcMQoZlnPf33GV+Fw1/qbnQ2Xo6otkY2pa79bYhL3+xgXrenDsTAvHkk082XFawRnYQDjQgI7/tKYt6yo7gwhU0bzcxGxCamSWmB65pXL6BgYvM5OuWmrlTx4y8/Yz7fbJVl6WW5ssgabLBWjHlGzF4zNPh8pONBZs/S+rJW17ettgcfBMdPdG5/SWlgSoR2aB/ffjqqmg/n3zHHSm7pixkg74Bmb/E80UTHgvjzbRrFyUTPNpG+hZlwk9HOPyAGbj0UjNhwkh7tEo26IGbF4ykQ370U5YjWE5yDTYZM3n7kR0jvuEv+VhbKYxmsWWhzs2PtOYgik8is+aaR/bvT5arKAc7oc6LyrILEmPlkWXSrSkNRbZ8NmX/2vNAumzN612tECIbfWhPJgKcaK1adYu5cvpEM2GMM7ElA2O8GTdusrls9oLE+IkPemEABfu2k1YWssHugnuWXply4DVhwixz/zPPmKeWO99oGDPVLLztNvPmm28mExUah63r7zKXXeR+DO48c+GsBWbJynVmjrN9ziUbCA4E1T03XWsmjXXjDpgJEy43i+9Yk7zVINQQsM28aJIeGo70773UJ+6Z+LAH+eijjxIi0Eh4DZfvnpuS8rkfRxsYuMCcN32JWbx4eYI1eF9/1QwzcczExOYCwsAOCurXKA9fpYrWCK3M8PcvcvW3/GRj6qLVw98OydsWX375Tu7+cnCds9upRGSDZoCYbn/kj+Zix25hYPx4M3XBcnPHHdeZi5xJKgvZIE3sMrZvf8QsnDMzMK4HzPjxl5jfXz00rtHIYcvDG741TKRMD965MO0E74ILzOULV5pV61elvrPTDtlIax0mJBoWbKlSRpJnd9bk7UeuZjH9wjOUDw7D+A4UcibT4S17NCYBF5vr77572AU82sTnH7/HzLp4xDaF+OdNnW1mz78psVFBfiSG+ikD/jQZG53n2Xzu+0OcHDr9Zyh+umyZ6l6hQCIbfWhMJisGAZoEtn5hNMkEPPyV0LNfDEUYsYbKZMUOFQgKwsxOdggBvp1CXAaMq/6kWjD7wcHB4S9muumhLsUQjPg2D7sVlXhoX3CRjgBi4iUPrikLRIHycE/ZXYtyiMHBgweTNySWNhAspM+PNLgnX2wgrIDN2wQIM+qFoCZN6gAWWQ6/fMSnfrzdcM2PerEkw/dLOOPUjB/bGLMYifrlgyQmBneZ3uLStSA/7D3I35av0dntB35dm7VFq/2lWT+kRm6Y0JdbWbuPfdm10X/tpGvJJ9pCxgN9lH5A+9911/Vp4+wcfjYoE32HtgBzxh0GkfQzzrQf7ck4wMaESdeOadqAJRXGmI1LmSC7GFQyJtnRRVl9HF0s3H6Q7lFDd+QHQad/kw95UJ7QMmTefuTml/oO0YRZiYyj3Hm98yIv+UCllZWNxoArk6gnWiPaA9lFPNrByjSe8Z81LG8lH3BvpWwuTnW4FtnoYyujosR2gTeb9evXJ5oLhAQ/JlJsLBCEaBzo0IS3QoliI6QYKAggJsL0dxSGKkYclheYsJj0SBdBxrZTbDSwwGanBb4R3K+QIvRQcxKOchDXxsOYDbJAPH4IDtc4C+FEXD56hFqWuNQJUkA52Z7GoHbrkqcZmMyx6sd+hbqDQea3JDO0JRFBi4DAK6otH2fKS7nBkjQhNWzfBT+uwaXZQfmovy0fbZinfG764MTbJvlT12Y/vx/kbYtW+kuWfuiGQUM0/OXWs5XljZ4tyNTT/7/Rf62mm9IMDgyYi27dlIw1tjhv2/awWb9isvPGOtZcNn+0Hwa3ndxr2p/JC/JPe+COm3EHWWD5gLHOTiy77OePA8YS/7HUSHj6JeSeL0IndgXPPx/EycXC7wdu+ew1fYsxz9gHd/oZWIeOvP2INHyfEyzVMMkjRyAAeQ7KxVbeLOPAl0m0B/KT+lk5a8c6L1h4FSUMRyv5QIZbLVseDMoeVmSjzy2IoEG4IJwYEO6PTowmwycZtsgMEP4nLoIGgRA6eM4bsk2bdBlUTJzkTVz+9wkA6ROO8MT14xGHH2n4AtPG9evVqJyhsseeUXbSIn0wsMIiFt5/Tnjq65ePe+ps0+NM+gikLETD5gPmFtdWymfTAVfKCc6UrdkvhC91oE5+XUNhyTdvf7EYkX4sTT+M36dtGaknabj/N/vPHQNuPOoSi/vdC+kdCaPV5I4afcyQH4bE98SpU7Zpmp5tH7Djx44/cLLjL5aIjevGoR/QB21/COHkYkEajQ76FtpFO45J1x/HbnyLZeN+FLGvGH95YoiJRqfR96Dc/Nxrm3eWcUAYXybZurpl55r6u3VuJR/ahPZstWxuPat8LbJR5dZV3TqGgCuQOpaoEuobArTnxvkOoRi1vm7/G5d8dwjNHNqGPISzb5Xra8ZpA2lL4jAMZQkJHFOfaOhrWZV5LxEQ2egl2spLCAiBwiCAxmHVTdeaiWPHjt4Zdt55ZvKsucn3NrCPQDXPm7COZgikvwE1MP4SM+Oq6xOiAY4skQnHZhhW83+RjWq2q2olBIRAEwRYZkBbgQ0BxswYSWIsiaqfiZEfxobYS2DfJK1GE0DP/s1yDDYMGN2CKT+MbsExl8fQbNkpVEkQENkoSUOpmEJACHQeAQgHxsIYCmIoaQ1wMUTE8BjjbYy4m9k/dL5k5U0RuxmWSjBwBU+wtEbX/KejngiIbNSz3VVrISAEziJgjQddAz+uMbb0DQ0FWnMEwBNSgQErSyZg2cwgtnmqClF2BEQ2yt6CKr8QEAJCQAgIgYIjILJR8AZS8YSAEBACQkAIlB0BkY2yt6DKLwSEgBAQAkKg4AiIbBS8gVQ8ISAEhIAQEAJlR0Bko+wtqPILASEgBISAECg4AiIbBW8gFU8ICAEhIASEQNkRENkoewuq/EJACAgBISAECo6AyEbBG0jFEwJCQAgIASFQdgRENsregiq/EBACQkAICIGCIyCyUfAGUvGEgBAQAkJACJQdAZGNsregyi8EhIAQEAJCoOAIiGwUvIFUPCEgBISAEBACZUdAZKPsLajyCwEhIASEgBAoOAIiGwVvIBVPCAgBISAEhEDZERDZKHsLqvxCQAgIASEgBAqOgMhGwRtIxRMCQkAICAEhUHYERDbK3oIqvxAQAkJACAiBgiMgslHwBlLxhIAQEAJCQAiUHQGRjbK3oMovBISAEBACQqDgCIhsFLyBVDwhIASEgBAQAmVHQGSj7C2o8gsBISAEhIAQKDgCIhsFbyAVTwgIASEgBIRA2REQ2Sh7C6r8QkAICAEhIAQKjoDIRsEbSMUTAkJACAgBIVB2BEQ2yt6CKr8QEAJCQAgIgYIjILJR8AZS8YSAEBACQkAIlB0BkY2yt6DKLwSEgBAQAkKg4AiIbBS8gVQ8ISAEhIAQEAJlR0Bko+wtqPILASEgBISAECg4AiIbBW8gFU8ICAEhIASEQNkRENkoewuq/EJACAgBISAECo6AyEbBG0jFEwJCQAgIASFQdgRENjrQgidOvmFee+88s+X1/zz8O/TxipZTPnV60Bz97BHz7oeLhtMj7bcHrzRHPl1tyC/v8flXL6XSo7ykRV55j6/PfJKUxa0vZdUhBISAEBACQiCEgMhGCJUcz5j43UnXXrdCNpj4fYJh0/PPEI+vTh1oWlKIgU+E/LQgNnkOPz3uyUeHEBACQkAICIEQAiIbIVQyPmOS9idue5+XbMRIi00vdm5EFLIQDZtuo3RcOKiXjWPPrWha3DR1LQSEgBAQAtVGQGSjxfZlCcJOtqFzHrKBRiOURtZnx07sCNYiRAwapdlsSeWT48+MKmdWwD3ngwAAIABJREFUkhIsoB4KASEgBIRALRAQ2WihmbMsdeQhGyyJhEgAJOLMN18MlxANgr+EYeO54YjAvf3Pnl1iALHw04JAxQ6WbGw69iw7jRha5Xr+2Zc7jf0NfnqvOXh0afC378iV5uWD/2pWPrHYnDNrafKbf99jJvRbtnaD2fHqvuHf5ye+KhcoKq0QEAIdRUBkIwecIcNIO/H656xkIzSJkxYGnaGDMvh5ce9rN4jvhoNY+Edo6cYPw31oOYb0fIITiqtn/UXAkohDn6xMCMRbgzMSwrB7/69T/cPtK82uF94/1fynX09q+feraQvMmLnLE5Ly0NbdCSHpL0rKXQgIgW4jILKREeHQhNtIKGclG5AEP50QMXCLSdp+HD8/P13/f9ILLd+4+djrkCYni3Gqja9z9xH48tR+8/HxpxJC8fr7F5pd7/zDqD7i95lW79slGzGi8rf/NjPRlly5Yp1Zvn5TQkKOHjveffCUgxAQAl1HQGQjA8QhDYAV1CyBhCbj0OQeyipk+9Esrk8kKIsfxw/j/09ZspANll5sXe2ZtHX0DwG0FWgq7LKGbZdenbtFNmIkhOcs21wwf6W5+4ltZt+hD/sHvnIWAkKgJQRENjLAFtNq2Amcsy/o7X/Nkg8ZXTaLmyVOJ5ZRQiSrWdma1Vf/50fg+Fcvmfc+ujVZ/vD7WT/u+0E2fCLyo/FXmclLVpnVG3ea949q23X+XqUYQqC3CIhsZMTbn3hdY8t2yIZPCpg8mi2jhDQpbnmoUsi2ww3TzEA0FB8tjo7uI3Di5N6EXLz63lizbe/fjCKy/SAYbp5FIBs++fjphDlmxs2rDTYgWnrpfh9VDkIgLwIiGzkQY/kAYuHbK7RDNkK7RhDsMQPR0NIH4f0yUa1QudxJw78mbXuEdshAQHR0HoEz3xw3HxxbZ7C12P7mDwtHLvx+UkSy4ZOPX0yeZ7D9eGLnK0Y7YTrfZ5WiEMiLgMhGXsQC4UOTOs+yHqFlEQQ85Mbd8YF2Ba2HL/xjecWWf/z43FMGe4TsSGLkx8bROR8CLsEItUeRn5WBbPjk49w/3JwsuZw6fSZfQym0EBACHUFAZKMDMLZLNihCKI0sE04zXxdZCIdLNHzDUsrgLr90AK7aJlFmguH2xTKSDUs+/vKcSxJbj0179ta2H6riQqAfCIhsdAD1EFGIaRsaZYf2IKS5cAW9vSZcnl0hhHVtPVgmgUS4SyehJZpmZKZRffSfMd9+d2p4icS2XdnPZSYblnRwZqstSy3a3aKRKgS6j4DIRgcw7gTZYKIPpdNoYoIwsLTSqcMnOtxbOw3KBzlxbTkgIlpeCaOP3wu2ppbBBqNRHwv9VxWy4RIPDEzx7SHj0nB/1lMh0C4CIhvtIhhZAsmj2QgtXYSEfOxZJ5Y5XK2HzccSmWblg4BYUtIBOEudxNHPHynMFlXbjp0+V5FsuMRD9h2lHoIqfEERENnoQMOENBJZyYa/pdZODCGtBTtOQnkRx7W7yFulkIGqTa8Z0bDlRQviGrPmLUOZw588fdi8e3S+ee6tvx9lvGvxqdK56mTDEg/sO1hmkbajzKNTZS8KAiIbHWiJEAHISjb8pQsmJYhGoyOUH/FamewhMP5EaO00Ytty/fD2PmudG9WtTP99+sXWZLuqrX9dznUhGz7pkPOwMo1OlbVoCIhsdKBFQpN/lok3NNEzYdnli1jRWLIITWxoIfIcoZ0qroYipPFwy8byjV+OVghPnjIXISzfIGnnQ2Y+ZmW7rxvZsKSDM15LRTqKMApVhrIhILLRgRZrlWzEliiy2D+EJqgsBMetbshOw92d4v9vl1bcNHzNTJUNRutOMmyfqzPZsMSD77S8duCQOxR0LQSEQAMERDYagJP1r06TjSz5WsHvnvOQjZBWwteMuGlzncVLqZ9GlroUPYxIxn9OabBENiYZSzrGzF1udr/1btG7sMonBPqOgMhGB5qg02Sj25qNkFFqiKj4ZMPVeljY/LqHtB82bNnOIhlpkmH7g8jGCNmwpIOv0u54dV/ZurjKKwR6hoDIRgeg9idchHJo8vazCk36xG22FMGkbwW/e86yBTZk7xEzSHXT5roumg0MP+tsk+G3u38vsjGabLikQ5oOX9LpXggYI7LRgV7QKtmI7fbADqLR4dtS2MkgRAb8dCAWNrw9xzQpfj4hrUWVbDbYwsqXVi0uOkuzYUlE3jNfoNUH4Hzpo/s6IyCy0YHWb5VskHXIdoJJjknc3flBWMiETwDshMjzZkeonI20KP5uFMrkEppQ2cu4GwWX4gePLi3k59xt+xbpLM1GXLPhkhLcoa/euLPZsNT/QqAWCIhs5Gjm2O6RrBMBk33o8LUDWdOz4Ygf007Y/EJlb7bsEtO82Hz9c7P0bFmKdMYuoy7OuPz2avVeZCMb2bDE41fTFuj7K0Ua9CpLXxAQ2cgBe2jCziOwY2QDohBa3siStq9tCFUnZOORRRNCWlnrnDW9UPn68Yxvl7x88F+1ZPJ6eKmkUd8T2chHNizpmHv3w1pa6cdgV56FQEBkI0czZJ14Y4I6RjZsEfxli1g69jnpNVu24H9fc5JFE2LLxLlZvftNNE6ePGk2btw4/Fu7dq2ZOXPm8G/s2LHmxz/+cfL7rz/+kfnH//U3IhktkAzb70Q2WiMbkA6WVp7Y+Yo7vHQtBGqBgMhGjmZuNulaYRw7NyMbtijYURz5dPUobQfaD9Lg/2Ykw6YFEXDLA9HwbUFs2EZntCMsk7gaGMrSSlqhfPbu3TtMFiAON9xwwzBZgDj87Gc/GyYMEIfvfe97w7//8B/+Q+q/X/7yl6m4y5YtS9J++LHbzM1//KH505N/nsLExUfXzTUdIhutkw2r5eBjb/q0fUgS6FlVERDZqGrLFqRePjFwSYJ7/Rd/8RcpwjBhwoQUYXj00UdTZCRP9TAA5UNpIhLNiUQWjEQ22icbkA4+9Db/vsfMqdNn8nRnhRUCpURAZKOUzaZCZ0Xg+FcvmV3v/IOIRhvLJj4BEdnoDNmwWo5fTJ4nLUfWAa1wpUVAZKO0TaeCN0OA7az+RKn79rUbIhudJRuQju+fO908tHV3sy6t/4VAaREQ2Sht06ngMQTYafLigX8W0eigNsMlaSIbnScbVsuBMzAtq8RGtp6XGQGRjTK3nso+CoFDn6yUc64ukQxLOEQ2ukc2IB0/nTBHyyqjRrYelB0BkY2yt6DKnyCAEegbhy6RNqPLRAPCIbLRXbIB4cB4VN5HJdyqhIDIRpVas6Z14Zsm+nBa+7YYVnPR7Cyy0X2yYZdVJi9ZpWWVmsq1qlVbZKNqLVqz+vCF1u1v/lAajR5oNCwJEdnoHdnQskrNBFqFqyuyUeHGrXrVtNukd9oMSzQ4i2z0lmxoWaXqkqwe9RPZqEc7V6qWZ745bl5//0JpM3qozRDZ6D3BsEsp7lnLKpUSZbWqjMhGrZq7/JVlW6ucdPVHo2EJhzQb/SUeuDr//MRX5R/MqkGtEBDZqFVzl7uyeAOVfUZ/iYaWUfpLNKyWA6+jIhzllmd1K73IRt1avKT1xRB02159rdVqF/p5lmajGITjR+OvMu8f/aSkI1rFrhsCIht1a/ES1veDY+tkn9En+4wQqRHZKAbZQMuBm/PXDhwq4ahWkeuGgMhG3Vq8ZPV976NbRTQKRDS0jFIcomGXVCAcm/bsLdnIVnHrhoDIRt1avET13f/BNSIaBSMaIhvFIxuQDjyO6kNuJRJuNSyqyEYNG73oVcb1+FuDM0Q0Ckg0RDaKSTasluPuJ7YVfXirfDVFQGSjpg1f1GpDNF59b6yIRkGJhshGsckGpGP+fY8VdXirXDVGQGSjxo1ftKqLaPR/WytkotlPBqLFJxw4/9IhBIqEgMhGkVqjxmUR0Wg+yTcjAb36X2Sj+GQDDYcIR40FagGrLrJRwEapY5Hkflxkw9od6Nw5MnPlinV1FCeqcwERENkoYKPUrUgyBi0P0UB7Is1G58hAL4jVsrUb6iZSVN8CIiCyUcBGqVORRDTKRTRENspFNCyZWb1xZ53EiupaQARENgrYKHUp0rtH5zc1RuyVHYLyyU56pNkoH+HAD4ccf9VFshazniIbxWyXypfq4NGlIhoZdn4UkQSJbJSPbKDhgHDsfuvdyssWVbCYCIhsFLNdKl0quSDPrkUQ2SjnxG6XL4p2xrX5vkMfVlq+qHLFREBko5jtUtlSfXz8KWk0SqrRsMRHmo1yEyB9Lbay4rXQFRPZKHTzVKtwX57ab7a/+UORDZENU7Q3/rqV5xeT55nPT3xVLQGj2hQaAZGNQjdPdQp35pvj5vm3/7uIRsmJBtoNaTbKrdmwxOpX0xaYU6fPVEfIqCaFRkBko9DNU43C4R305YP/KqJRAaIhslENomEJx7l/uLkaQka1KDwCIhuFb6LyF3DfkStFNCpCNEQ2qkU2IB36cFv5ZWwZaiCyUYZWKnEZD32yUkSjQkRDZKN6ZAPCsePVfSWWMip6GRAQ2ShDK5W0jJ99udNs2/s3IhsiGzII/XWxScrf/ttMc/TY8ZJKGhW7DAiIbJShlUpYxpOnD2vnScVIBloNaTaKTRqsLUYr53NmLS2hpFGRy4KAyEZZWqpE5cQg9MUD/yyNhsiGNBoF12j4pET2GyUStCUrqshGyRqsDMXVN0/K7SHUajBiZ219ra52Q/YbZZCw5SyjyEY5262wpcZOIzZJ6Xk1SIjIRrXJhuw3CiteS10wkY1SN1+xCi/HXdUgE81IochGtckG2g353yiWbK1CaUQ2qtCKBanDG4cukVajonYaLgER2ag+2YBwLF+/qSCSRcWoAgIiG1VoxQLU4YNj60Q0akA0IB0iG/UgG/okfQEEa4WKILJRocbsV1XY5ip/GvVYQhHZqAfRsLtU+EKsPtjWL8larXxFNqrVnn2pjba51odoiGzUi2xAOi6Yv7IvckWZVgsBkY1qtWfPa3Pw6FItn9Rk+cTabWgZpX6EY9OevT2XLcqwWgiIbFSrPXtamy9P7dfySc2IhjQb9SMaaDdYTtHn6HsqXiuXmchG5Zq0dxV69b2x0mqIbMhLaMm8hFp7jLxneRftnWytYk4iG1Vs1R7U6ejnj4ho1JBoSLNRT80GxITdKfsOfdgD6aIsqoiAyEYVW7XLdcJ513Nv/b3IhsiGtBo10WpYLYicfXVZuFY4eZGNCjdut6q278iVIho1JRrSbNRXs2EJxxM7X+mWaFG6FUZAZKPCjduNqp04uVdEo8ZEQ2RDZINvp8hYtBvStdppimxUu307Xrvd+38tsiGyoeWTmi2fWK2GPV+5Yl3HZYsSrDYCIhvVbt+O1u7QJytFNGpONKTZkGYDwoGx6GsHDnVUviixaiMgslHt9u1Y7b4+85F8aohoJGRTTr1EOCAcv5q2oGPyRQlVHwGRjeq3cUdquP+Da6TVENkQ2aj58oldRrHn1Rt3dkS+KJHqIyCyUf02bruG0mrU69snLJU0+kmzIc2GJRsyFm1bvNYmAZGN2jR16xWVVqPx5NtoYq7ifyIbIhuWbHBevn5T68KlYjFveXBj0Hg6TzU//uy42fDCq8ZPa96qR8xDW3ebwx99mie5JOzuN981xLft9m9zbjX3bNjeUlqUb8bNfxpOizRJu9khstEMoZr/L62GiIZPmEQ2RDbspMVZ2o2hSeLZV95KTcAuRlmmkeNfnhxFMNw03GuICJN+s4MwEAs3rn8Ngclz+Olxn6UsIht5UK5h2LcGZzRUqfsTke6rT05ENkQ2/Amr7toNtA0+Ju59s6kjCylw0+OaSf71A4ejSedJMyvh8LUtlKNRGdzCiWy4aOg6hYAceFWfOLRCDkU2RDb8ia/u2g1/WcHHJyVYvRs0Gr62wI/f6D6mVQgRg0bpNFueYWnHj5+VpFBlkQ2v4XU7gsDr718orUYTY8lWJuuyxxHZENnwJx3u66rdwPYhhIf7bESqjr6KkQImcogIB+fYMg1Exz8I7+bPtUsMIBY+waEesWP/4aOj0stip+GmJ7LhoqHrYQSk1ZBWI0aKRDZENvyJjPs6ajcwvAxh4T8bFqzeRWz5BS1C6GDJwk+be4iIe/jlglj4RygtPwz3oeUY0rNEKBQn9ExkI4SKnhlpNUQ2RDZEKkITW6NnddJuMAmHsPA1BoSJHSGtRkhT4cYPxfHJhK8FIY5/hIiOH4Z7dxeLrS+ajryHyEZexGoQ/vVjp8yfXptnnn3zh1pG0TLKqD4gzYZIiJ10/PMvJs+rgYQcqmLIToNJPkQGQqCEljrAM6bVsGmENBLEcwlAp8gGSy9+G/taFFuuZmeRjWYI1fD/2Xs+Nn9+7z7zo3WvmBUv32i2v/n3oyac2FuvnldfIyKyIbLhT0DufR0+QR+y07A2DFk1G/5Sh8UwZvDpTkU2rHt2bTL8tH3NB2mFSIubR+j/kIbEjdPoWmSjETo1/O/UN9+ZH6zZn5ANCAe//7Jmr1m8e6XZ8dZ/E+mQpsOIbIhsuJOcf1117YY/kVN/JnNrw+DjwX3oCGkNYmH9+KGlDUt2CBta4nHJSDMD0VD8Zss7fhn9e5ENH5Ga36/a91mKaFjCYc/Xv7DKPPv2P4p01Jh0iGyIbIQmVPdZVbUboUmYertLGC4O9jo0rYSWW7JqDrIQlVD6tjyhMwTEHqEloiwaFxs/dBbZCKFS42e/fPz9hmTDko6Z2x80W98+V6SjhqRDZENkIzRZuc+qqt0ITcKuxoCpw8XBXoemFPufe85KNnybDJuGSwi4Di3p2LDu2bUTCS0Roc1p9xDZaBfBCsXHMNSSiaznCzZvMJvePk+ko0akQ2RDZMOdqGLXVdNuhCZhd+nCTgUhPOx/7jkUrpGvCzdujGy42gnCZyEcLtEIpeuTKbccea5FNvKgVfGwl+48mptsWFLy/z35rNnw1hSRjhqQDpENkY3QROk/u2D+yspIzJCdBvV1NQm2sj4O3IeOULisOz1CpID0fLJh8yW8a+eBhgYS4Ybn2i9TiEzZNPOeRTbyIlbR8B+d/Mb89ep3WiYblnT8v489b9bvvcJs2/s3Ih4VJR4iGyIb/qQUuv/Lcy4xn5/4qvQSM6YdiC0thLAIgRAK1y2yEcrff+YvuXBvyRREBHLiLiNBRGIY+GlzL7IRQqWGz1a8eaxtomEJB+f/vn63fHWIbIx6UwoJWD2rLnm5+4ltpZemrkbA9tVGyx02jHsOgeD+b6/7RTZCdWTrK0dMi2LLDAGxpCRUT/tMZMMiUfPzzx99r6NkwxIP+eqont8NaTaqSw7sBNKp8zmzlpZasvI272PBG3+jww/PfegIhWvXQNRdFgnlGXqGzYZfFmvH0Yxo2HhgYrf+hvLgmchGDJkaPd985MuuEA1LODjLV0d1SIfIhsiGnWSynN8/+kkppWnIqRX1bTahhzAJARAK1y7ZyKJhcMvS6ANrMQ+noXLzrFnZRTZc5Gt6/butR7pONlziIV8d5SYeIhsiG7EJJ/R82doNpZSsoaWFUP3yPrNkhcnZj9tswrZAhjQupJXnCNmiuBqKkMbDLq2QT6gMjbQbIht5WqeCYTtlGOqSiazX8tVRTtIhsiGy4U+Sje5/OmFOKSVnaKtro3pm/c+SjdBkTRpZjhAR4lmeI5SGLRvp+P/bpRU3D8iJW+9GBqMiGy5yNbxe9OonPdVqhIiIfHWUi3SIbIhsuBNMluvdb7XvFKrX4jmrvUKW+rth7ISeZzutX3c3PXsNecl6hIiOb5xq07Vn10uqzcfXzvhp2HCcRTZcNGp43S3D0BCpaPZMvjrKQTpENkQ27ASU9XzlinWlk64sCbhbPbPWtVE4d5kiZhMR0iC44MVsSUJkwI1nr0PxQ8s3fj0sSbLpcPbJRqOyi2y4yNXs+tCJM33XaoQIiHx1FJt0iGyIbPgTUbP7v/23mebU6TO1kLAhLGIV9ydr4kJwGh2hOJCYLAd2Gn75Yvn54UJkxi+LNBtZWqGGYTrtWyNEHNp5Jl8dxSQdIhsiG/5ElOV+0569tZCyISxiFUdbEAof0xCEtBLEbzTJu3mHNDWxHSyy2XCR03VbCPxm4+FCajZ8giJfHcUiHSIbIhuhCbLZs7/8v/8f8+Mf/9hMmDDBzJw502zcuNHs2bOnLRlWxMghHBqV09cO2PjYVdjdHZwhFPY/9xzTTPh5hvJpZNAJ4XHzQXviajdCdh+2vH7e3GsZJYRKDZ59fvrbUhANl3jIV0cxSIfIhsiGOwllvf6//ucY88STG8wNN9yQkA2Ix/e//33zve99z/zZn/1ZZYhICI9GUwoTtL+rI5RG7FlMM+HmGSIqzQxKKVcsz9DzZumJbLgtUqPrNfuPl45suMRDvjr6RzxENkQ2QpNNlmerN+4MStkDBw4kmo4qEJEQDsFKOw9DPi9C6bjPICiu3wsnudRlaKkm6zbZEElxy2Cvs6QnspFqlvrcTNr+QanJhiUe8tXRe9IhsiGyYSeZvOfJS1blFrJlIyIhTLJUGk1CaKkjlB7hsmg0QloTSEqWuLbMzQhHFqJBWiIbFtEanU998535wZr9lSAblnTIV0fvSIfIhshGaALM8uxH46/qqKQtIhEJ4ZCn0hAB7CV84sGkzlJFaAtqLH3iuOXJqg3x0yNP8nYNTClfFs2KTUtkwyJRo/NzH35VKaJhCQdn+eroPukQ2RDZcCewvNe9+lZKIyKCnUjohx2Jju4gILLRHVwLnerMFz6qLNmwxEO+OrpHOkQ2RDbyEgw3fBU+O19oAV/QwolsFLRhulmsn6w/WHmyYUmHfHV0nnSIbIhsuOQh7/WYucu7Kd6UdkERENkoaMN0q1ivHztVG6JhCQdn+eroHOkQ2RDZyEsw3PDfP3d6t8Sb0i0wAiIbBW6cbhStCB9ec0lAr6/lq6N90iGyIbLhkodWrl87cKgb4k1pFhgBkY0CN043ivZPGw7VUrMRIjXy1dEa8RDZENlohWC4cZav39QN8aY0C4yAyEaBG6fTRWPL61+vfkdk4959KQzkqyMf6RDZENlwiUMr17Lb6LR0L356IhvFb6OOlbCu9hohrUbomXx1ZCMdIhsiG60QDDeO7DY6JtZLk5DIRmmaqv2Crtr3WeqNPjTh6pl8dWx5vTHpENkQ2XCJQ6vXsttoX6aXKQWRjTK1VptlrYN/jU6SJfnqCJMOkQ2RjVYJhhtv2doNbUo0RS8TAiIbZWqtNsv6y8ffl2bDs9fIQk7kqyNNOkQ2RDZc0tDq9TmzlrYp0RS9TAiIbJSptdooq4xD00ahWUiGH4ZtsytevtFsf/PvTbOlhir/L7IhstEqwXDj/eU5l5hTp8+0IdUUtUwIiGyUqbXaKKuMQ9snGy75WLx7pdnx1n+rJekQ2RDZcElDO9f7Dn3YhlRT1DIhILJRptZqo6wr3jymJZQWllBcghG6nr3zfvPs2/9YK9IhsiGy0Q7BcOM+sfOVNqSaopYJAZGNMrVWG2W9dOdRkY0ukA1LQKZse9RsffvcWpAOkQ2RDZcwtHMtI9E2hHrJoopslKzBWi2ujEM7u4xiSYZ//vennzGb3j6v0qRDZENkox2C4cadvGRVqyJN8UqGgMhGyRqsleJiHOpPirrvLvlg2+yGt6ZUknSIbIhsuIShnetfTVvQikhTnBIiILJRwkbLW+QXPz4pstHFJZRGxI1ts+v3XmG27f2byhAPkQ2RjXYIhhtXnkTzSvPyhhfZKG/bZS65jEO7q8VoRDbsf3zi/k+vzTPPvvnD0pMOkQ2RDZcwtHv9+YmvMssyBSwvAiIb5W27zCWX59D+kw1LOqrgq0NkQ2SjXYLhxt/91ruZZZkClhcBkY3ytl3mkv9m42Eto/RpGcWSjNC5rL46RDZENlyy0O716o07M8syBSwvAiIb5W27zCX/+aPviWwUkGxYAlI2Xx0iGyIb7RIMN/7cux/OLMsUsLwIiGyUt+0yl/wHa/aLbBSYbFjSURZfHSIbIhsuWWj3eszc5ZllmQKWFwGRjfK2XaaSa9trcew1LKlodi66rw6RDZGNdgmGG/8Xk+dlkmUKVG4ERDbK3X5NS3/oxBlpNUqg1QgRkKL66hDZENlwyUK713yQTUf1ERDZqHgbP/fhVyIbJSUbloAUzVeHyIbIRrsEw4+vD7JVfCIyxohsVLyN1x/8QmSj5GTDko6i+OoQ2RDZ8MlCu/eb9uytuCRW9UQ2Kt4H5NCrfDYbllzEzv321SGyIbLRLrnw42v7a8UnImk2qt/A817+RJqNimg2QuSjH746RDZENnyy0O69vv5a/blImo2Kt/Gk7R+IbFSYbFgC0ktfHSIbIhvtkgs/vnxtVHwikmaj+g0s76HVW0axBCN07oWvDpENkQ2fLLR7r0/NV38ukmaj4m38k/UHpdmogWbDJx7d9NUhsiGy0S658OOf+4ebKy6JVT2RjYr3gb9e/Y7IRg3JhiUf3fDVIbIhsuGThXbvfzVtQcUlsaonslHhPvD56W9FNGpMNCzh4NxJXx0iGyIb7ZILP/6Pxl9VYUmsqoGAyEaF+4G8h9bLXsMlF7HrTvjqENkQ2fDJQrv38iJa4YnobNVENircxiIbIhsx0tGOrw6RDZGNdslFKH6FRbGqJs1GtfuAyIbIRoxsuM/z+uoQ2RDZCJGFdp9VWxqrdtJsVLgPiGyIbLikotl1Vl8dIhsiG+0Si1D8CotiVU2ajWr3AZENkY1mBCP0fzNfHSIbIhshstDus2pLY9VOmo0K9wGRDZGNEJnI+izmq0NkQ2SjXWIRiv/5ia8qLI1VNZGNCvcBkQ2RjazEolE431eHyIbIRogstPvs/aOfVFgaq2oiGxXuAyIbIhuNSETe/6yvjutX/960O7EovgiL3wdENio8Gclmo9qNK7IhspGXUGQJf+nWZ8xf/WaKCMevRRh8wtDOvchGtecjaTYq3L4iGyIbWchKcdG1AAAgAElEQVRDnjC/3fS2+c3GFWbKw6tFNkQ2OtoHRDYqPBlJs1HtxhXZENnIQySaheU7O/++eU1CNiAc58y/saOTTTtvxYpbfi3LqdNnqi2Qa147aTYq3AFENkQ2mhGIPP+P2/rGMNGAbIzfco/5u/OvEOGQhqMjfaDColhVk2aj2n1AZENkIw+ZaBT2h+v2m3OfuTtFNiAc0zav68hEI81E+TUT7bZhtaWxaifNRoX7gMiGyEYjApHnv/O3vTSKaEA2+E1ac68Ih7QbbfeBCotiVU2ajWr3AZENkY08hCIW9n88+m5Qq2HJxr9uWmn+55Xz255s2n0zVvzyakf01ddqz0XUTpqNirdxbALRcxGRrH3gwme3R7UalnBM3LZa22Gl3WiZcP5o/FUVl8SqnshGxfvAD9bsN1knFYUTAfH7wD88fqAp0bCEY/pG2W9Iu9KadkVko+ITkTQb1W/gn6w/KLJxr0iETyKy3p+37fHMZAPSMXbFnS2/3Wqibm2irgJuv5g8r/rCuOY1lGaj4h3gNxsPi2yIbLTUB/756f25iAZk4983321+MvlqEQ4tqeTqA+fMWlpxSazqiWxUvA/8dtNgSxNN1jdfhaum1gQHXmO3PJibbEA4Ltm2RvYbIhu5yMbkJasqLolVPZGNiveBS3ceFdmQZiN3Hxiz5a2WiIa135A78/ouibSyrDP37ocrLolVPZGNiveBeS9/knuikbaimtqKrO36N2v2p9ySWwKR9yx35iIcWYnHsrUbKi6JVT2RjYr3gZte/1RkQ5qNXH2gkQOvPIRD7sxFNrKSjdUbd1ZcEqt6IhsV7wNr9h/PNdFkfftVuGpqP2JuyfOQDDes3JmLcGQhHDte3VdxSazqiWxUvA9sPvKlyIY0G5n7wIXbdrZlq+ESDXstd+YiHM0Ix2sHDlVcEqt6IhsV7wMvfnwy80QjbUU1tRVZ2xW35JYgdPKMO/Ofz7gu1+6EZpOT/q8WgTl67HjFJbGqJ7JR8T6g76PUm0BkJRqEu/DZrV0hGxAXuTOvFjnoJNnTd1EqPgmdrZ7IRsXb+dQ330mzoWWUpn2gFQdeebUfcmcuwhEiKfIeWvFJSGSjHg1MLX/+6HtNJ5s8b8AKWz1tSV635HmJhg3/21uWazlFDr9SfeCC+SvrI4xrXFNpNmrQ+L/bekRkQ9qNaB/47aa3u7Z8YkmGPcudubQbvnZDDr1qMAnpQ2z1aGT52qieJqJT2iXckv/75jU9IxuQDtyZ+xOO7utLQh7aursegrjmtZRmowYd4MlDJ6JvtZ2atJROOQnNuK1v9JRoWA2H3JnXl1z4xHL3W+/WQAqriiIbNegD73z+tciGllFG9YFOO/CyRCLrWe7MRTggHp+f+KoGUlhVFNmoSR/4wZr9oyYbaSPKqY3oVLt1yi15VnLhh8Od+X/598u0pFJjg9G//beZNZHAqqbIRk36wD9tOCSyIe3GcB/Agde5z9zdlyUUl3TInXm9tRvnzFpaEwmsaops1KQPzHzho+GJplNvxkqnvJqRC5/d3neiYUmH3JnXl3BcuWJdTSSwqimyUZM+sOLNYyIb0mwkfeAfHj9QGKIB4ZA78/qSDe1EqckEpK2v9WlofSOlvFqITmuQeuXAy2ouspzlzryehOP9o5/URwjXvKbSbNSkA3x++ltpNqTZML1wS56FXITCTHtqrYxFa2Qs+v1zp9dE+qqaICCyUaN+8HcPHBDhqDHhwIHXuC2PFGoJxScdcmdeHw3HmLnLayR9VVWRjRr1Abktr/dSypgtbxWaaEA85M68PmRj/n2P1Uj6qqoiGzXqA3JbXl+y0Q+35L7WIuv9pVu1nOJ72azi/RM7X6mR9FVVRTZq1AdeP3ZKyyg1XUbptwOvrETDhpM78+prOOQ5tEaTj2w26tXY1FZ2G/XTbvTbLbklEHnPcmdeXcLxo/FX1U/41rzG0mzUrANcuvOotBs1025cuG1X4W01QkTk/K33yZ15RXenyJlXzSYeaTbq1+Br9h8X2agR2cAteWgiL8szuTOvpnZD9hr1m3uk2ahZm3908huRjRqRjSK5JW+V4Fx47yr536iQhuMvz7lEX3qt2bxDdUU2atjov3z8fRGOGhCOIjvwykM85M68WtoNfXythpOOyEY9G33ey5+IbNSAbBTRLXkekuGGlTvz6hAO+deo57wjzUYN2/25D78S2ag42fiXTftKbavhEg17LXfm1SAcu996t4ZSV1UW2ahhHzj1zXcGJ0+d/sCX0ivGttoyOfCyRCLrWe7My0049D2UGk44Z6ssslHTtpfr8mIQg24QtDK4Jc9KLvxwcmdebrJxwfyVNZW4qrbIRk37wIo3j0mzUcGllLI68PJJRaN7uTMvL+F4aOvumkpcVVtko6Z94NCJMyIbFSQbZXNL3ohUNPpP7szLRzjY8nrq9JmaSlxVW2Sjhn3g5MmTZuzYsebnj74nwlEhwvHTh9815z5zd+UMQ2Ok49fXLJb/jRL539ASSg0nG6fKIhsOGHW5nDBhgrnhhhuMvgJbLbuNKjjwihGL0HO5My+XdkNLKHWZYcL1FNkI41LZp2vXrjW//OUvk/rJm2h1yEbZ3ZKHyESWZ3JnXg7CoSWUyk4pmSsmspEZqvIHPHDggPn+979vjh07NlyZ324a1FJKBZZSquTAKwvJcMOcd/ddWk4p+HLK5CWrhmWOLuqJgMhGTdodO40f//jHZvv27akarz/4hchGyclGVdySuwQiz7XcmRdfu7Fpz96U3NFN/RAQ2ahJm1s7Db+6OPj6wZr9IhwlJRw48Bq35ZHaGIXGSIjcmReXcODIS7tQfMlbv3uRjRq0+aOPPmp+9rOfRWs684WPRDZKSjaq7MArRixiz6c+sVbLKQVcTrlyxbqo7NEf9UFAZKPibX3kyJHEToNz7Hjx45MiGyUkG1V2Sx4jFM2ey5158TQcrx04FBM9el4jBEQ2Kt7Y2Gls3LixaS3lc6N8O1Pq4sCrGcFw/8ed+d+df4U0HAXRcPxq2oKmskcB6oGAyEaF23nmzJmGX5ZD7svLRTbq4JbcJRF5ruXOvDjajdUbd2YRPwpTAwRENirayGgz0GpkPfC5oS/BlodwXLhtV+2NQhsRELkz7z/hkGFoVulbj3AiGxVs5yx2GqFq60uw5SAbdXXg1YhchP6TO/P+Eg4ZhoakbH2fiWxUsO3ZecIOlLzHk4dOyFC0BIaidXNLHiISWZ7JnXl/yYYMQ/NK4GqHF9moWPvyzRN8arRy4HPj7x44IMJRYMJRdwdeWUiGG0buzPtDOGQY2ooErnYckY0KtS/eQbHTwFtoq4cMRYu9lFJnt+QuichzLXfmvSccT+x8pVURpHgVRUBkoyINy/dO+O4J3z9p55B2o7hk41827ZNR6MYVuTGQO/Peko0fjb+qHRGkuBVFQGSjIg3Ll1z5omsnDmk3ikc45MArP8lwtR8Xb7vf/NVvpsj/Rg/8byxfv6kTYkhpVAyBXGTj45PfmKcPnzDL3ziWWtcfu2Uwebbn49bV9zFc/bz+/Ox6eiy8+5zyzH/5k+GyUs773vncHP7ytBss0zV1n/nC0eG0KAdpF+Fox04jVH5pN4pHNuSWvD2yAfGQO/Puazj+9t9m6jsoIaGqZyYT2WCijU36dvK3Zyb07R982RFoScem658bZUB5KYcfx71ff/B4oyRG/eenxz359PvYu3dvsnzSjp1GqA6LXh0haS5uuu49EZEDr/aJhtVyyJ15dwmHtBohaapnINCUbOw9dqrhpB2bfCAn7RxoH2Jp8zx2ZCEaNt2shCNEtMCl3wcEAzsNCEenDzn56j2psP3SP8steefIxvgt98ideZeWUqTV6LQUrlZ6DclGswnfF4r+PUsurR7+koWfdizdEDHw47r3zZZUqIMbnuusJCVWxk49P/fcc83tt9/eqeRGpTN7z8ej6u5jofvukpKfPvyuOfeZu3MbRdo3eZ1HExW5M++OdmPZ2g2jZIgeCAGLQEOyEZvwWd44fvpbm4bhLd9fZrCTULPJfDgR5wK7Chs/dnaCD19SJj+8Swwoi19O8ood+49/PSq9othpQDIgG908pN3oLpHw+2roXg68RpOFThAouTPvLOH4y3MuMUeP5Vua7qbsUtrFQyBKNmLLJ7Hlg5gWxJ3ss1Qfo86Q0PWfhdLy40Is/CNULz8M96HlGNJzSVYoXi+edctOI1R2aTf6Rzjklrw7RAOywnZYuTPvHOGYe/fDIfGhZ0JgGIEo2XB3cdiJvhlxCMVBO5L1YIK3eblnXxvBf6HDNygN2Y2ESFEorVBd0HT0++imnUaobtJu9I9syIFX98gGhEPuzDtDNmSrEZKceuYjECUb7mRvr5stiYTsG2LEwC8I96FlGwhEyA4jFL9TZANSZetsz6RdhANX5Gx17eUh7UbvCYfckneXaNilmOmb1sn3RpsGo9qB0ktpXN68omQDYsEEi00Dk32WybYdshGy07D2EVk1G51YRgkts4Q0JP1ocpx24byr18ehE2f0+fkefi8FB17jtjwio9AWvIVaEpHnLHfmrWs4fjphjvxq9FoglzS/KNlopT4hDUQWzYZPEojj2kdY7YJ7DpUvtAzjLv1AoHzi4hqIhuLnWQYKlalTz3BDzjZX3JL345jnOEdz20HXndd6yIFXb7QalpDInXnrZEPfQOmHNC5nnh0lG6GJx2onYvCEJnjSce0jQunG0osRnlAaPHOXhkLLOJSv3wd2GnxgjQ+t9euQV9HOk4pQn5Rb8t4SDUs45M48P+H4xeR5/RJHyreECHSMbISWHxCmaC0aHaEJ3tVGEDcklGNpQg587UUoPs9cPyChZZxmZY+VodPP+2GnEarDk4dG+xyJYavnrZETOfDqD9mAdMideT7Csfutd0NiQs+EQBCBjpGN0ATPs0ZHaIIPaUJCE1ejdLMQDpdo+Ial5OcTnkb5dfO/Rx991PzsZz/rZha50v7tpsZu4ENtpWfZiIfckvePaFgNx/9ecqsMRjMYjI6ZuzyX3FBgIdARshHavcEE08ioNGSnQZzQskVossrSdOTvbmFFi0JZ3aUTrv30Q4QnS36dDnPkyJHEToNzUY53Pv9axqJdMha9cNsuGYX2yCjUkgv/LHfmzbUbOPB6/2gxPkJZFLmocjRHoG2yESMNjSbsmOYhtmzhkwHuO3X4GhnuLeGBiEBO3KUe6hUrZ6fKZNPBTmPjxo32tjBnfaQtm6Yi1G9jz+TAq/9aDUs85M68MeGQW/LCiOJSFaQtshGz02DCbuRp09U2WOHr7grxEbRh3LMfppX7UDmoE0doacXNHwJiSUkreTeLM3PmTMOviAfGoj9Zf3CURsjFR9f5CInckheHbEA6Jj/wJy2nBJZTMAo9dfpMEcWSylRwBFomG42IRqNJOLTk0sy2IzRxtYtryCeIteNoRjRseZqRqlbLiDYDrUaRDxmL5iMTts+EznLgVSyiAdmQO/OwdkNGoUWWysUuW0tko1WiEYvn2lCE4AoJ6FC4rM8afWAt9DG3UP72WacdfhXRTiOG6++2HpF2owP2G3JLXjyyAeGQO/M04Zhx8+qYKNBzIdAUgdxkI0YYXFuHWK6hZQs7abdzbkZW3PKE7EVcDUVI40Gd7RHSzDRaMrLxsp7ZecIOlDIc8izavnbjXzbtk1Fon41Cra1G6Dx9o9yZ/6dfTzJ8/+TzE1+VQSypjAVFIBfZaIdoUP/QVtd2SIaNm4dshAiPG9//3y6tuO0HObF5c+6UwSjfPMGnRpmOm17/NIWFi4uuG5MROfAqpkbDJx1yZz7JPLR1d5nEkspaQAQyk412iQZ1z2oLkXeScslCI4xDWgnK5B5+3q4nUxvO91Lqp2HD5TnjHRQ7DbyFlunAWPTnj74nwtHCcorckpeDbNTdnbl8apRJIhe3rJnIRoxoMDG7SwzNqslyg7uN1J/YW7l3l0Aa5R+qQ8jewi9DiMj4ZCOk/WhUFv8/vnfCd0/4/kkZD/neaKzB8PsU93LgVQ6iYbUcl2xbY/7qN1Nqt0OF5ZOjx46XUSypzAVDoCnZCE3SVnjmIRrt1Nvm557zpIedhhuXa0hP6PDD9UKzwZdc+aJrmY81+4+PwtjHUvcjpERuyctFNiAddXRnvuPVzvk0KrN8U9nbR6Ah2eCtPjZB9IpoUMVQGfJUPaRNiW3P7bXNRhntNGLYT9r+QbCtQu1X52c/ffhdc+4zd8swtMCGoVaj4Z/r5M78yhXrYkNdz4VAbgSiZCO0a8NOEEzIGHuGJnEbxp4J2+5h03LPWdP0lzxIo5FBp78bhWUaV7sRsvtodTfK3r17k+WTstlpxLD//PS3cvaVwXZDDrzKp9WwpKMu7szlvCsm5fS8VQSCZIPJ099x4U70ea/bNaAM5ZelwiGDVMhCo4O6h/KLPWuWXiwvCAZ2GhCOKh0vfnxS305pQDjklry8RMMSjqq7M+fbJ/sOfVglsaS6FACBINkITdKxyTbL836QjdASUFYtS9b6Z00v1M7nnnuuuf3220N/lf7ZijeP5SJsWfpQVcJcsO0pLZ+UcPnEEg17rrI78+XrN5VeBqkCxUMgSDY67Q+j12QjpJlBUxOz0wg1SzPC0Q7RgGRANqp8yLvoiDGoJUpyS15+rYYlG1V1Z65trlWWyv2tW5BshOwcrMBs5dxrsgERcMsJ0WjFoBXtCMskrm0K2LSSlm3mqtlp2Hr5Z9lvpMkGDrzklrw6ZAPSgTvzKm2H/emEOfrImi/IdN8xBIJko2Op1zghHHR973vfG/X7j//xP1bOTiPWzM99+FWK9LkEsG7XcuBVLaJhNRxVcWf+/XOnm/ePtm/MH5MFei4ERDbUB7qKwKJX01qmupEM6iu35NUkGpZwVMGd+aY91TJU76pQU+ItISCy0RJsipQHgd9sPFxrDcfvtr4qo9AKGIVacuGfsd/4yeSrS+tddNnaDXmGs8IKgZYQENloCTZFyoMA9hu/fPz9WhIOuSWvtlbDEo+yujOXQWgeSaaw7SAgstEOeoqbGQE+R/+T9QdrRzgu2LZHWo0KazUs2eBcNnfmMgjNLL4UsAMIiGx0AEQlkQ0BPtj2gzX7a0M45MCrHloNl3CcM//GUiyn8IE1GYRmk1sK1RkERDY6g6NSyYjA68dO1cbDqNyS149slMGdOTtPXjtwKOOIVTAh0BkERDY6g6NSyYHA5iNfVp5w/K8N+7V8UpPlE1ezwXWR3Znjilxfcs0hrBS0YwiIbHQMSiWUB4Gqf5JeDrzqp9VwScekNfcWcjlFW1zzSCmF7SQCIhudRFNp5ULgptc/raT9xv/e+I60GjXValjCUUR35qs37sw1PhVYCHQSAZGNTqKptHIjMHvPx5UiHHLgVW+NhiUbnIvkznz+fY/lHpuKIAQ6iYDIRifRVFotIXDpzqOVIRxySy6y4RKOIrgzF9FoSSwpUocRENnoMKBKLj8Cp775zvx202DpCQcOvP7P5vu0hFLzJRSXbHDdT3fmIhr55ZFidAcBkY3u4KpUcyJQBcJx/raXRDRENEb1gX65MxfRyCmEFLyrCIhsdBVeJZ4HAQjH77YeKaWG478+dMCc+8zdoyYa/y1X9/VcZum1O3MRjTySR2F7gYDIRi9QVh65ECijDYcceNWTROQhj5c+en9PtsOKaOQSNwrcIwRENnoEtLLJh8C8l8vzaXq5JRfRyEo6uu3OXEQjn5xR6N4hILLRO6yVU04EyuKH44JtT2n5RLYamfpAN92Zi2jkFDAK3lMERDZ6Crcyy4tA0T2N/vPTckue9a1e4YY0QFO3rOv4csrdT2zLO7QUXgj0FAGRjZ7CrcxaQaCo31LBgZfckmsJpRUS1Sl35nzrRC7IW5EqitNrBEQ2eo248msJgec+/Kpwn6eXAy8RjVaIBnE64c6cz8Tr660tiRNF6gMCIht9AF1ZtoYAn6f/wZr9hdgaK7fkIhqtEg0bb+K21eavfjOlpSWVX0yeZ94/+klrA0mxhEAfEBDZ6APoyrJ1BA6dOGN+sv5g3wnH77a+mskg0E4sOouchPpAK+7Mz5m11Hx+4qvWB5FiCoE+ICCy0QfQlWV7CHx++tu+ujfHLbkceIk8hMhDK8/yuDOfcfNqc+r0mfYGkGILgT4gILLRB9CVZWcQ6NfW2Au27ZFWQ1tdO9YH/n3z3eYnk69uuJyCIah2nHRGbiiV/iAgstEf3JVrhxB48eOT5u8eONCzZRU58JJGoxXtRbM4jdyZ/2j8VWb3W+92aMQoGSHQHwRENvqDu3LtIAK9XFaRW3KRjWbEodX/Q+7MZZ/RQUGhpPqKgMhGX+FX5p1EYNGr3XVx/r82yIFXqxOp4mUjaa47c3kE7aR0UFr9RkBko98toPw7igD+OLq1rCIHXtkmTBGL1nHCnfnPpsw1T+x8paPjQokJgX4jILLR7xZQ/h1H4KOT35jfbDzcUTuO/73xnY4ZBGoybn0yrjp2l+962Hx08ouOjwklKAT6jYDIRr9bQPl3DYFOLavIgZfIQbdJDh5FHzr4ctfGghIWAv1GQGSj3y2g/LuKQCeWVeSWXGSjm2QDbcbgl591dRwocSHQbwRENvrdAsq/6wic+uY7M+/l1oxHceD1fzbfpyUU+dXoeB+QNqPrQ18ZFAgBkY0CNYaK0l0E3vn8a/NPGw7lsuU4f9tLHZ9kuvmWrLTLoYWRNqO7Y12pFw8BkY3itYlK1GUE1uw/numDbv/1oQNySy6NRkfJprQZXR7cSr6wCIhsFLZpVLBuIoAjsEt3Hm2o5ZADr3JoCcqizbn2pSdlm9HNQa20C42AyEahm0eF6zYCuDv/+aPvjSIdcksuotEpEnPJc2vNS58c6nZXVvpCoNAIiGwUunlUuF4hwEfd2OL65/fuS34XbHuqo+rzTk1cSqc8JGjMlj8m21lPf/tNr7qx8hEChUVAZKOwTaOC9RoBnIH9dtOg+een5ZZcpKY9UnP7m9vNZ19/1esurPyEQGERENkobNOoYP1C4MVPjpgZzz8ozYaMQ3P3gdl7HjPvfvFJv7qu8hUChUVAZKOwTaOC9RuBFz46KNIhwpGJcEBO6S86hIAQCCMgshHGRU+FwDACIh3tLSlUeUlGJGN4mOhCCDREQGSjITz6UwiMICDSIdJhiRPLJa8fOzLSOXQlBIRAQwRENhrCoz+FwGgERDrqSzrmv/K0SMboIaEnQqApAiIbTSFSACEQRgDfCUte25RpTd++EetcTqICyZDhZ3gc6KkQyIKAyEYWlBRGCDRA4KOTX5h739llztt2r4hHhQxKaU/alfbVIQSEQHsIiGy0h59iC4FhBHDetPnI24aPbEmDUU4NBu2GW/HtH+4fblddCAEh0D4CIhvtY6gUhMAoBFC537x3q+HDWyIexSce0mKM6sJ6IAQ6ioDIRkfhVGJCII3Al2e+Nk8dfsOwe0Gko3ikQ1qMdH/VnRDoFgIiG91CVukKAQ8B3FeLePSfcGDsSTvInbjXQXUrBLqIgMhGF8FV0kIghoCIR+9IB0tZ7BrCDgNNkw4hIAR6j4DIRu8xV45CIIWAJR6o9GXj0RkSwhdXsZnBJ4q+uprqbroRAn1BQGSjL7ArUyEQR+Dtz48mnyaHfMjOIxv5gKSB15oDe+R0K9619I8Q6BsCIht9g14ZC4FsCOAWm0lURqYjxAPNBbYXj73/moGc6RACQqDYCIhsFLt9VDohMAoByMdDB19Olgnq4tODerIsgmHn4JefjcJED4SAECg2AiIbxW4flU4IZEKAt3sciuHxEg1IWW0/+IoqxpxocnAHL2KRqfkVSAgUHgGRjcI3kQooBFpDADfbaEGYtJm8+WHXABmZuH11X+xBLvn/2zt/kOuN7A5vuaXLLU2auAls6dKkchVcJOAmly23NKlcCLZ0F5cqnc6EFB/cIm4CXxGISaFdCEnMkrAmC6tl888blo1ZUkw4ko50NDojjXR130+69xG8ljSaOXPmmdff+d2Zo/v+/aumf9kCUZ8kiZO/O7JtjmkFgbMQQGycZabwEwJ3ICCvgoog0R8rTFQMyFlXTESo6I99Hl//4R//UfOqqdglp+IOE4dJCJyMAGLjZBOGuxA4OoFf/vKX4Xvf+97R3cQ/CEDgBQkgNl4QNl1B4BkIvHr1KnzwwQfPMFTGCAEIZBJAbGSCohoEIJBH4Ec/+lGQHw4IQAACSgCxoSQ4QwACuxCQVQ1Z3eCAAAQgoAQQG0qCMwQgsAsBydeQvA0OCEAAAkoAsaEkOEMAAjcTIDn0ZoQYgMBDEkBsPOS0MigIvBkCJIe+Ge70CoGjE0BsHH2G8A8CJyJAcuiJJgtXIfCCBBAbLwibriDw6ARIDn30GWZ8ENhGALGxjRutIAABh8Dbb78dvv76a+cJRRCAwDMTQGw88+wzdgjsSOCbb74Jb7311o4Wj2+qKi+hKMpwvVahTrpbh/p6DWVRhOKarpVsvuZBfQ/7VSiLS7hc2p+ySjg06bsOV2lXXGfYJGxtKR71/8J9b/H3ydogNp5swhkuBO5F4Isvvgjvv//+vcwf0q6IjcUgXJV9nXuKjfpahuJShpQW2ArQjvFyKYKnl/y+Xy7gT/t/ub63cn22doiNZ5txxguBOxH45JNPwscff3wn68c02wbiIhTyCT7xkb+pI6sal8tdVzZaX/YWG13QXhAxft8vF/D9/o/5O/OsXiE2nnXmGTcEdibwjMmhGuSu1yJc3IBchfJyCeX1em6xsbAVohzGqyqIjZ3/Fzu1OcTGqacP5yFwHAJnTg79vT/5s7D045Hug2zdionJ4kazhVKGqnvubqPUVbiW7cqHbskU5TVUo/SLOlRxnULsile6+jBs6aRWWUZjWOrXbP+oX1O7c31bsWHrFaF092JaDn1fF6k3lwszN3bbdzvqZq4a0VQ3vEho5rkAABwJSURBVNt+rC+2/BKKMuq747XOvxHxp75BbDz19DN4COxD4OzJoUtCQ557Ry82QruCEYuJPsClxEZXPgQwIxjMSknbj32m15JDYQN5Vz5RPZH3Of3uJjbKUYKpjnXEas6f2bGkxp4WG1eTZ6O+lJVjx257bfYv4v7Et4iNJ558hg6BvQicPTn0drERQi8seqhGgHTBahRgQ9dGgtroU3S7itEEwibQtnbitzrqTgyozUH49A4kL1S8zPcrzadB2zPq920CeDGs1Egy5zC21lrvz2glY+Awqzd6jjZfZeq39iEcddWortoVqcafUXnnY7d9pG2Ljf55zJ6tDLHxbDPOeCFwBwJnTw7dQ2yEJvibtzXsvSs2fBHRTo8GagmgXb1LEZrtlaoKo7c8u/n0A7432bn9Sttp0HYtNqsFNtibtpM3WKL+ddXAVRRd/+6zwZPp2Kd+t3XM/DTNLefB3mjcO/hnLT/rNWLjWWeecUNgRwIffvhh+Pzzz3e0+LKmdhEb0VZKE9w0sdITG16ZGXbdJJ22wbG91q0TPY9zGqYB1xizlyv6HQVdayO69vueBvy2WVSuwbz7Hg/d2hidlWPUr95O+4/6cFc/pPW03sTHHfxTP5/5jNh45tln7BDYicA777wTvvrqq52svbyZfcSGDVztp3fd4ghegPfKzNCt2JDiepKg2ImO0VJ/vLpgDOrlqn7tmNTA9DwN9lIn1TYqzwnmJn9l2rtuR9mxR33cW2ws+Of5/GxliI1nm3HGC4GdCZw9OVRw7CM2QugFQpMLYJbs3QAfbSeM5qULlqkgVtdB8g3ab/Zs+/ED/shod7Om32nQdi3ObaNMViUimy4br5d02XTsUR87iI1eOKbd4MkMAcTGDBweQQACywRev34d3nvvveWKB66xl9joVzCK6Hs3EgG1DZILCaL6yV+SSO3rsLLS0XyNuBUbRuDM8M7qt2k/Ddqe2dZe3HeqbVze3TevutajrzaXJFj5MrTpK7djL6b9x314qx9iY1qvtWzLb/dv7O1z3iE2nnPeGTUEdiPw6aefho8++mg3e2/C0G5iQ4NXHCATYkPFySg/oc9dGIK3igO3Xpc8OcrrWEiozO03HYzHs+T3bQO2re+Uq6Dqx655KXIeOFgr9nra/7SPlqHdahEL03qt3aj8Rv+sr896jdh41pln3BDYicDZk0NvweAFMBUGo3ifEhvS+SQXQ946iVYxQh2q5m+fmCBcFEG+H2I4zB9Mm2xdDLX6q8x+8/6Ymtd3FLCHjv0/0DbxR1Z8htdU++buRdz/tG9vrrLFhvR5k3+u009ViNh4qulmsBDYn8DZk0P3J4JFCEAgJoDYiIlwDwEIZBN4hOTQ7MFSEQIQ2EwAsbEZHQ0hAIEvv/wyvPvuu4CAAAQgMEsAsTGLh4cQgMAcgUdIDp0bH88gAIF9CCA29uGIFQg8JYEf/OAH4bPPPnvKsTNoCEAgnwBiI58VNSEAgYjA97///fCTn/wkKuUWAhCAwJgAYmPMgzsIQCCTwLfffhu++93vZtamGgQg8MwEEBvPPPuMHQI3ECA59AZ4NIXAkxFAbDzZhDNcCOxFgOTQvUhiBwKPTwCx8fhzzAghcBcCJIfeBStGIfCQBBAbDzmtDAoC9ydAcuj9GdMDBB6FAGLjUWaScUDgBQmQHPqCsOkKAg9AALHxAJPIECDw0gTkdVdZ2eCAAAQgkEMAsZFDiToQgMCIQFmW4Yc//OGojBsIQAACKQKIjRQZyiEAgSQBERoiODggAAEI5BBAbORQog4EIDAiQHLoCAc3EIDAAgHExgIgHkMAAmMCkhz61ltvBTlzWAJ1uBaXcLkU4Vrbcr3unhfXMDz2yrT+1nMVysYP8eUSymrGTj14EsI9fDlo3zNu8eg+BBAb9+GK1QMS+Lff/Ff483/4m/Cnr/+i//nrn//jZk//89vfhC9/9bPwVz/7cW9PbH/2078Lr3/x0yD9rT3+5df/PrIn/oot6Wvt8T+/+9/GFzte8fXWg+TQBMH6GopLG+ALV214wdwrS9jPLK7K1gcRGmnhE0J9LUNxKcOgRfb3JeXym+w75RPl9yWA2LgvX6wfhIAEfht09XqL2JDAHwsMtRefRXjUv/31IgURBrEQim2JsFlzxPbkXvq59SA51CfYBvkylE2wt0Fc63vB3CvT+lvOnb2RiPDtqL9vQmxM+/Z9pPRxCCA2HmcuGUmCgATpOHDr/VqxkRItai91nhMKOUJD7c7ZscOXcWkbPW9ZabE29foRk0OV0dxZx++fq1DKSkJZhboqE9sXnrDwyvwe8krz7U0Dfn7bPF/StaZ9p+vy5DEIIDYeYx4ZRYKAbEHMBZA1YkNWNOZsLT37p/+2++ODw54wmLO1tKXy4//4+cTPXJEyeJW+evfdd4P8EbZHOuZ467PZ8Y4ERic8RrkZ0toL5l5Zoqe6Ctey6LdqZJukKK+h0l+rzod2+6TbSnETNro+uy2fpn5Tz/pi6xSh9LaFOn+G/qReZfJRvHFYu9ZH23fbrhEkDcO6GXfbj/XFlgsLp+9NPnp+U3YrAcTGrQRpf1gCOVsda8SGbIlo4LFnERG//b/f9RxkBSHewtD6tp40kHt9pmcrDERYxLZEQKUO2bJRO3reI0/D9id/Vv7RkkOV1dzZMhhfawAdtk7aT+5xoug0oPoCZGy9uTP5IENw19yMrt/dxEY5SjDV/kZ5KHP+uAJHx6Ss1Pd2NcjjoGLjOspBaduVlWNHxJcVRZt9VF8570kAsbEnTWwdgoCXGJkKIrliwwviYlMSOr1DfPD6jFc3pL2tJ8IiPrytm7iO3HvbMWIvFjhe29yyR00OtXOQuk4y6oKaG+hGgXe72GjFS/zpvQ5VWTRbNrJ90x5eH77nrc1BIPUBX1Y8imHFRJI5G8HR9xFC789oJWPwx1R1O0/2bVaDtI+RL9WQhDsu73x02hcbfXQdp3AzAcTGZnQ0PCIBL+CmgoeU54oNEQmxHU8YWCbe9kjcX2w3fi72vO0b249eeys5Ocmp2j7n/NlnnwX5a6+PdsRz692nxtwGxcQqxihR0xMCXlncU2pbRup17ft+cuy19pMBf/LqbtS/rhi4iqLr3302jCvZ90Qs5HA1HLT9Dj4O3nK1BwHExh4UsXEIAt4KgAYN2QLxgrEX3L3BeLkfS21jISG+xG3iOvFz8SVHbMjWi45Vz2J77+Ojjz4Kn3766d5m37g9ZTZ39p3sArHNf4iuhxUPTwh4ZVFP3sqJqVJfZXVDg3KGva5tTsBvq0Y2NZBH49TtluasQd/4aS9z+p7WEQuRL73RqHwHH3vTXOxCALGxC0aMHIFAalVDA7ic42Ciz5b895Iul9rmtNljG8UTWUu+LY039fwRk0NlrPHvhXfvMvHyJOIg3AfeKCA2Br2yqKczio1+pSUaS3c7FRJTDtM60nharzUZleeIjQUffc8p3UoAsbGVHO0OSSAOvDbZ8haxEYsCCUZL2yjeSor1RwB6uR22zlKCqNdeVnHudTxicqiw8sRFXDZl2gW4maDVBkz9Fs8oIDYGvbK4p2gbY/Q49iHHXmtgGsxTbaPyBfEzci9xk9P3tI4Yi3zp7UflO/jYm+ZiFwKIjV0wYuRIBGT7QIRFnK9wi9jw3hqRYJRKEPW2PqR+7JNw8/yKA529F9t6eG/IiAC5x/GoyaHCyvJNXU+Y6qfnufyEUZ0oIDYGvbJJT0NC5uj1ziEhc3uCqG6/SJ8pX+Ly7v7SvoZqN+vkO0aab1GdYxI0wXS+75vEho7lBh+ns0DJLQQQG7fQo+2pCHhBXcpyD29bRAKTiBv7xoesrsiqRxy0Un2ltn/i9nIvPujh5ZGkxI+2ueX8qMmhwsRjHZfF7NpcCV21iJ/q/RCYr3UctKWOV6ZtzVlFS7xF09zPB21jZXSp/g9vmqR8ccqz/Rl12d/k9H2b2BC05s2VCTfLrHeLizsSQGzcES6mj0XgVrEho/FsxEHJu1/6roscwWGFRpxYKn3a7Zd7kH/U5NBtrDQx1L466lvSwCqvYDZ/qK3P4ZD6TiD3zYTgfEFV80VWdmlhjb1g/mBb41PKl0T5xJ/oS8ZS42jKl/u+WWw0eNsvQrPJq6MvQpv1kYd7EkBs7EkTW4cm4AmF1GrD3EBk9cBbufBEhtRb81aI1LW5HrJNIiLCbp14WzRLYmZuPLnP3nvvvfD69evc6tSDAAQg0BNAbPQouHh0AnuIDQn0nh1PaGiZCAbZWtnriIWO3Guehvgn4sTmcogQ2WN7Rf6s/DfffLPXMLADAQg8EQHExhNN9rMP1RMJa1Y2vK0LFRQ55z22Oeyqh/apQmbJPxEgKkrW/i589dVX4Z133lnbjPoQgAAEGgKIDX4RnobALWIjfqVWA723aiFvnHh9SRubd7EWvJegqvaWhIb6K6sgNpk114fPP/88fPjhh7nVqQcBCEBgRACxMcLBzSMT8ARA7spGvHUhwVuExtzh9SfttgR7ETAqGPSseRqp13K1XnzOHbMdG8mhlgbXEIDAWgKIjbXEqH9aAl7wzwm8XqCXAK7bFykgsmURB3q5l1WINYf3popdofBWPKxvsn0T+7FW8JAcumbGqAsBCMQEEBsxEe4flsBWsZHaosjJf4iDvNznCBw7CV6ehn07JX6uWyvWRrwyszZhlORQS5NrCEBgLQHExlpi1D8tgb3FRg6IW8WGtyoRr4zEfeR8S2lsY24sJIfO0eEZBCCQQwCxkUOJOg9BYG+xce+VDS8p1VsVicWGXfXQiYvH7q1+aN34/OrVq/DBBx/ExdxDAAIQyCaA2MhGRcWzE4gDbu6Whhf0pe3SVoQE/VgIyH3OK7BevkcqITXuY++VjY8//jh88sknZ59+/IcABN4gAcTGG4RP1y9LYKvYSL3tIXkQc0ecS6GiwBMDsR0RFlpfz6mVlLgfb9XilpyN999/P3zxxRexi9xDAAIQyCaA2MhGRcWzE9gqNmTcXu6EiAAJ4vbND6krYiIWACoYpHzp8PycW0WJ30YRn6yg8Xxf8zYKyaFLM8ZzCEBgiQBiY4kQz09HIPX2iAb8pbMEe++IVweW7MTPpX1qdUL783xf2nZJrbzE/ev9kj31Rc5ff/11ePvtt20R1xCAAARWE0BsrEZGg6MT8AK2Btqcc0psiFDwtjdybMarDR5DL8cjZyVEbOWOOdee+kdyqJLgDAEI3EIAsXELPdoekkBu4E2JhJTY0MHG2xYpO1ou9pa2LeR5vHKSsxKiPsl5adxrhYbYJDnUEuYaAhDYSgCxsZUc7Q5LYCnoqghInZfEhg5c8ihe/+Knk9UOWf0QG/J8SWSoLREC1h8RGnEuiNadO8vqiGyT2BUY8WWLLemH5NA52sOzurqGsijC5XLpf4qiDNdq3bfFDhZf+Kq2ftbhWlzCpbgGW/rCHtHdgxFAbDzYhDIcCGwhIF9H/p3vfGfyQ3LoMs2qHIsMKzjkuiirZSNvsEZ9LUNxKcPgJWLjDU7Hw3aN2HjYqWVgEIDA3QnU11A0qxnFZBWjrmW1o13pOLLeqErx0YqNu1OjgyckgNh4wklnyBCAwD4E6mu7qpEUEypGkhX28eMWK4iNW+jRNpcAYiOXFPUgAIGHJfD7f/mvYenHHXxVNjkaq7REXYVrWXQrIu3KR1FeQ5ze0YiAJm+ibuq32zNFKK+aSWHL2+0afdL42vUzbOtI28rkYXTbJSbP5NIMZLqNcrMv4tCiP02lINtS7WpRx6YoJ2zcuaDw0AQQG4eeHpyDAARegsCS0JDn/jEEbBEMkhA6CvhxI13psAG+vx5vZWiAvzbbHG3gVeFQVkO/WibnQoXIXD+9MnJsLIiNTb4Igyx/QmhXWcZjbcdXBB1ajJT7cxBAbJxjnvASAhC4I4HtYkOcGq8waPD33kbRYCpJo4MoqZtP8027XgiYwFsMqx7y1kv/qX9U3q6w6BskfT/RSoYms5puugBvhU5iZUNE0ajPPF+EUJ4/VSi7PgY2siDSjq0XUnf8PcD0/QggNu7HFssQgMBJCNwmNnSQdagr2SIpQ9ElhjYCon+F1A+mbWtdZRiCfhug40/003qj9tKXriJYRaEuijAS38yztp+h30Y8Ra++bvZF+s32p+NzKUKzrVRVYfRGbj8GLs5IALFxxlnDZwhAYFcC+4iN2KU6VF0CaRPcu6Cb+oTeJpsO4mIqAsT+dNWh7dWUa3Dvt2ecbYleAOmqQ47YsHUyfWmqmRWQlE+dP5pwq6tD7TnONWlHzH/PRQCxca75wlsIQOAOBLaJjbmVCnXSrEQcSWyYV12nosYIl24Y0zryYFqvrR6V54gf4089SSTtxJIRSEqX83kIIDbOM1d4CgEI3InANrGhqwLDasTUPSM2wpw4sfVaK5sD/IKoiX2c9hOJhT7n4raVjdSKTuzP6L6WrSn9vpI5zqNW3ByQAGLjgJOCSxCAwMsS2Co2Qpe8eLk4S/3yCV1zN7ociTawx6+pziWIbgnwKlza12TjZMsmwXSSs2ED+c5iQ1dAGkbjt3Uk+bP3R1dAJHl27HTH0fr4sr8f9HY7AcTG7QyxAAEInJzAZrHR5D/Of135Rb4nQvloQHVzF8bBdLriIEamQqA1HZWv6GeUJ9GIkMjWrSsbjdtzeRvDuFWMjXM2um0UI5AUJ+fzEEBsnGeu8BQCEDgoAckzkD/E1r+W2rzC6ax2iP+TnAR5+yL6NL9LgG+/PMwGbu/Lw4Js7+gKTJMXcQex4Y5bVniG13rbqZWk2m61QwVZUQT5XhGOcxNAbJx7/vAeAhCAAAQgcHgCiI3DTxEOQgACEIAABM5NALFx7vnDewhAAAIQgMDhCSA2Dj9FOAgBCEAAAhA4NwHExrnnD+8hAAEIQAAChyeA2Dj8FOEgBCAAAQhA4NwEEBvnnj+8hwAEIAABCByeAGLj8FOEgxCAAAQgAIFzE0BsnHv+8B4CEIAABCBweAKIjcNPEQ5CAAIQgAAEzk0AsXHu+cN7CEAAAhCAwOEJIDYOP0U4CAEIQAACEDg3AcTGuecP7yEAAQhAAAKHJ4DYOPwU4SAEIAABCEDg3AQQG+eeP7yHAAQgAAEIHJ4AYuPwU4SDEIAABCAAgXMTQGyce/7wHgIQeJMEqjJcLpeFnzJUb9LHPfqua2OlDtfiEi7FNdhSU4HLNQSehC1iY80vBXUhAAEIWAJPIDbqaxmKixVMiA37K3DL9TOxRWzc8ptCWwhA4LkJdGKjPP3SRXoaq1JWbhAbaULbn0zZbrd19JaIjaPPEP5BAAJ3J/C3//wHYenHdQKx4WKhMI8AYiOPE7UgAAEIPASBJaEhz91jrdioq3AtC5PjUYTyWpnch8QWRddPcbVZEk7dRfsyiq5dWYX6qr6UobKmm8F29WxOSrOEY/u1dWQsEyOtpaoMheR59LZmxl1fQ9nXTduczkcdqrIIRd/HJRSFM66O0aheeR2NvxEBTU5KbebL+mLLL6EQlrFDs3NhuXVcJmwHgzf7M+uL9pPJT6uvPLOysRIY1SEAgccj8CJio76OAuEQeC/hYvZhWgFQBBu320/A43ohVKG8XEIvQDLt92KjMIHZTfZcCoilEQWDkOj96X5NBkEz1NGxD3WdvqxosDASv349I9Ou7cewnGNktoo0uF+bLaSx32Xl+zqMRfTc0lw7NjLExiZ/Fn1pgWbxS7DPKUZs5FCiDgQg8NAEbhUbGjwnZxPE9R/zIlrJkE/j0q7XG5PVkjYwFYXUM7kTTb0hkGbb15UNK1RmZre1a/o17eWNFF0RkWTHZvz9QMRoK4gav+1Hf1m9EFHQ8zHB16wS9EJlZNNztuunt9fWqaMVoZ6R6UPEl86Bij6tNxpfZQSEHXfXxzCWELT90lwn2UbjUHtb/NG2877k8fPI55YhNnJJUQ8CEHhYAncXG/rp0g2aXaDtn3X/8Ot917a8SrCLxUUnAlbZ18BuBUR6apMB0fjStvYDllqu6zpUlWwjmS2VPqimfJq3qbYHUVOEQrZEqiqM3ihtKs7ZGvffjnlg3fYzrjP03ZXrWFbMRZKt2uo62exPti8dm8scv2HEW64QG1uo0QYCEHgoAreKDdUFSSj6j/5kid8s0ZsA0wSX7r79dC/CoA0IbV9dcNCOV9mPgmPS6fZBbkActmei79+Y860fc8qnVPnU6X4VZMTY5IZ0foy2O4yZtn0rMKZjloopX6LyufGqb924p/1Etjr/pvUy/VnhyyI/w2rLJWJjCzXaQAACD0XgEGJjskXSrjw0gaYTFf11F0RUa8zmCGiA6+37AS01odNAl2rvlesnZkmiLJtk2KqqQ1135TuKDfFf7I4TcDsxJ/0cSWx0c5HLdlqvGW3iy9XMPOSIjf73YoFf6hcksxyxkQmKahCAwOMSeCmxkfpUPSHbi4k2KGu75tOn5As0b5GYbZCFQDq2b4LR+IF7Nw10qfZO+ST/RLu4j9hQ6825rkNd6ZstsmIR92lrd74nRYDUdcbXdjQO+ivmIpfttF6mPyt8sTTaYcX8JjVWFSA2VuGiMgQg8IgE7i42NFBd2tcnR7mS8lqorD70yxRCuA1skhRq8zRClxTavEbq1L9k2U8FTX9m20Bn8xdS7Z1yTZ60CZkS9PXV1r1WNrqgKgxHuRqy0tH0ZbdH4ldVUwmiRsw1aJzxueVdvYy5yGW7WWzk/t5l8vN/Q/JKERt5nKgFAQg8MIH7iw3RD+Zthn5rQ3M2bDBvQQ976DbodZ/O7dsrOi/Z9lNBUw2Nz4MfKohS7b3ywd/JmzoNAx2b11b8SJWPfZS7NiArz+iswiyT0fbg3vmV2U8u25v8yfQli98Ue3YJYiMbFRUhAAEIRASS2wRRPb11cgqatyfsUkdftxMnGiib8i74Tt4E6Rpl2c8P4K3VeCUi1T5RblcyRGAURZDvqmiDm4qsRNsVYkOESdX8HRcjNLq+FGmLMM7rkDcwxisiNwV37SxrLvLY3uxPli+Z/HR8K8+IjZXAqA4BCEAAAhCAwDoCiI11vKgNAQhAAAIQgMBKAoiNlcCoDgEIQAACEIDAOgKIjXW8qA0BCEAAAhCAwEoCiI2VwKgOAQhAAAIQgMA6AoiNdbyoDQEIQAACEIDASgKIjZXAqA4BCEAAAhCAwDoCiI11vKgNAQhAAAIQgMBKAoiNlcCoDgEIQAACEIDAOgKIjXW8qA0BCEAAAhCAwEoCiI2VwKgOAQhAAAIQgMA6AoiNdbyoDQEIQAACEIDASgKIjZXAqA4BCEAAAhCAwDoCiI11vKgNAQhAAAIQgMBKAoiNlcCoDgEIQAACEIDAOgKIjXW8qA0BCEAAAhCAwEoCiI2VwKgOAQhAAAIQgMA6AoiNdbyoDQEIQAACEIDASgKIjZXAqA4BCEAAAhCAwDoCiI11vKgNAQhAAAIQgMBKAoiNlcCoDgEIQAACEIDAOgKIjXW8qA0BCEAAAhCAwEoCiI2VwKgOAQhAAAIQgMA6AoiNdbyoDQEIQAACEIDASgKIjZXAqA4BCEAAAhCAwDoCiI11vKgNAQhAAAIQgMBKAoiNlcCoDgEIQAACEIDAOgL/D4kBqxVnaXD1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8929497" y="3272896"/>
            <a:ext cx="2716777" cy="2887785"/>
          </a:xfrm>
          <a:prstGeom prst="rect">
            <a:avLst/>
          </a:prstGeom>
        </p:spPr>
      </p:pic>
      <p:sp>
        <p:nvSpPr>
          <p:cNvPr id="11" name="TextBox 10"/>
          <p:cNvSpPr txBox="1"/>
          <p:nvPr/>
        </p:nvSpPr>
        <p:spPr>
          <a:xfrm>
            <a:off x="7361312" y="5514350"/>
            <a:ext cx="2119118" cy="646331"/>
          </a:xfrm>
          <a:prstGeom prst="rect">
            <a:avLst/>
          </a:prstGeom>
          <a:noFill/>
        </p:spPr>
        <p:txBody>
          <a:bodyPr wrap="square" rtlCol="0">
            <a:spAutoFit/>
          </a:bodyPr>
          <a:lstStyle/>
          <a:p>
            <a:r>
              <a:rPr lang="en-US" i="1" dirty="0" smtClean="0"/>
              <a:t>Gr. 4 &amp; 7 Lady Grey Information</a:t>
            </a:r>
            <a:endParaRPr lang="en-US" i="1" dirty="0"/>
          </a:p>
        </p:txBody>
      </p:sp>
      <p:sp>
        <p:nvSpPr>
          <p:cNvPr id="13" name="Rectangle 12"/>
          <p:cNvSpPr/>
          <p:nvPr/>
        </p:nvSpPr>
        <p:spPr>
          <a:xfrm>
            <a:off x="7361312" y="3200400"/>
            <a:ext cx="4517262" cy="2960281"/>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cstate="hqprint">
            <a:extLst>
              <a:ext uri="{28A0092B-C50C-407E-A947-70E740481C1C}">
                <a14:useLocalDpi xmlns:a14="http://schemas.microsoft.com/office/drawing/2010/main" val="0"/>
              </a:ext>
            </a:extLst>
          </a:blip>
          <a:srcRect l="5644" t="6325" r="49379" b="25983"/>
          <a:stretch/>
        </p:blipFill>
        <p:spPr>
          <a:xfrm>
            <a:off x="5808065" y="441256"/>
            <a:ext cx="3232631" cy="3648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9389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p:cNvSpPr/>
          <p:nvPr/>
        </p:nvSpPr>
        <p:spPr>
          <a:xfrm rot="5400000">
            <a:off x="2421895" y="-125080"/>
            <a:ext cx="3825528" cy="7655342"/>
          </a:xfrm>
          <a:prstGeom prst="triangle">
            <a:avLst>
              <a:gd name="adj" fmla="val 49205"/>
            </a:avLst>
          </a:prstGeom>
          <a:solidFill>
            <a:srgbClr val="F0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dirty="0">
              <a:solidFill>
                <a:schemeClr val="bg1"/>
              </a:solidFill>
            </a:endParaRPr>
          </a:p>
        </p:txBody>
      </p:sp>
      <p:sp>
        <p:nvSpPr>
          <p:cNvPr id="3" name="TextBox 2"/>
          <p:cNvSpPr txBox="1"/>
          <p:nvPr/>
        </p:nvSpPr>
        <p:spPr>
          <a:xfrm>
            <a:off x="582412" y="2271430"/>
            <a:ext cx="3500582" cy="2862322"/>
          </a:xfrm>
          <a:prstGeom prst="rect">
            <a:avLst/>
          </a:prstGeom>
          <a:noFill/>
        </p:spPr>
        <p:txBody>
          <a:bodyPr wrap="square" rtlCol="0">
            <a:spAutoFit/>
          </a:bodyPr>
          <a:lstStyle/>
          <a:p>
            <a:r>
              <a:rPr lang="en-US" dirty="0" smtClean="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Students report feeling a strong sense of belonging at Alexander Park. However, as students age we know that feelings of belonging decrease. This leads us to wonder about the accuracy of our information and whether there was more we could do to support student belonging at (and beyond) Alexander Park.</a:t>
            </a:r>
            <a:endParaRPr lang="en-US"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4428443" y="2031379"/>
            <a:ext cx="3500582" cy="3139321"/>
          </a:xfrm>
          <a:prstGeom prst="rect">
            <a:avLst/>
          </a:prstGeom>
          <a:noFill/>
        </p:spPr>
        <p:txBody>
          <a:bodyPr wrap="square" rtlCol="0">
            <a:spAutoFit/>
          </a:bodyPr>
          <a:lstStyle/>
          <a:p>
            <a:r>
              <a:rPr lang="en-US" dirty="0" smtClean="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Student understanding of belonging can be built with regular discussions and reflections about belonging through literature, experiential learning, and personal experiences. Building this understanding will help us determine if our initial evidence is accurate, or if there are areas requiring focus.</a:t>
            </a:r>
            <a:endParaRPr lang="en-US"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p:cNvSpPr txBox="1"/>
          <p:nvPr/>
        </p:nvSpPr>
        <p:spPr>
          <a:xfrm>
            <a:off x="8162330" y="3006797"/>
            <a:ext cx="3500582" cy="1200329"/>
          </a:xfrm>
          <a:prstGeom prst="rect">
            <a:avLst/>
          </a:prstGeom>
          <a:noFill/>
        </p:spPr>
        <p:txBody>
          <a:bodyPr wrap="square" rtlCol="0">
            <a:spAutoFit/>
          </a:bodyPr>
          <a:lstStyle/>
          <a:p>
            <a:r>
              <a:rPr lang="en-US" dirty="0" smtClean="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To what extent will students reflecting monthly on examples of belonging improve their understanding of belonging</a:t>
            </a:r>
            <a:r>
              <a:rPr lang="en-US"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rPr>
              <a:t>?</a:t>
            </a:r>
          </a:p>
        </p:txBody>
      </p:sp>
      <p:grpSp>
        <p:nvGrpSpPr>
          <p:cNvPr id="14" name="Group 13"/>
          <p:cNvGrpSpPr/>
          <p:nvPr/>
        </p:nvGrpSpPr>
        <p:grpSpPr>
          <a:xfrm>
            <a:off x="8232451" y="4442603"/>
            <a:ext cx="3696380" cy="2108457"/>
            <a:chOff x="8153717" y="4702210"/>
            <a:chExt cx="3696380" cy="2108457"/>
          </a:xfrm>
        </p:grpSpPr>
        <p:pic>
          <p:nvPicPr>
            <p:cNvPr id="15" name="Picture 14"/>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6667" b="84545" l="18667" r="79152"/>
                      </a14:imgEffect>
                    </a14:imgLayer>
                  </a14:imgProps>
                </a:ext>
                <a:ext uri="{28A0092B-C50C-407E-A947-70E740481C1C}">
                  <a14:useLocalDpi xmlns:a14="http://schemas.microsoft.com/office/drawing/2010/main" val="0"/>
                </a:ext>
              </a:extLst>
            </a:blip>
            <a:srcRect l="18207" t="7450" r="19457" b="14094"/>
            <a:stretch/>
          </p:blipFill>
          <p:spPr>
            <a:xfrm>
              <a:off x="8153717" y="4702210"/>
              <a:ext cx="1675211" cy="2108457"/>
            </a:xfrm>
            <a:prstGeom prst="rect">
              <a:avLst/>
            </a:prstGeom>
          </p:spPr>
        </p:pic>
        <p:sp>
          <p:nvSpPr>
            <p:cNvPr id="16" name="TextBox 15"/>
            <p:cNvSpPr txBox="1"/>
            <p:nvPr/>
          </p:nvSpPr>
          <p:spPr>
            <a:xfrm>
              <a:off x="9296678" y="6373494"/>
              <a:ext cx="2553419" cy="338554"/>
            </a:xfrm>
            <a:prstGeom prst="rect">
              <a:avLst/>
            </a:prstGeom>
            <a:noFill/>
          </p:spPr>
          <p:txBody>
            <a:bodyPr wrap="square" rtlCol="0">
              <a:spAutoFit/>
            </a:bodyPr>
            <a:lstStyle/>
            <a:p>
              <a:r>
                <a:rPr lang="en-US" sz="1400" dirty="0" smtClean="0">
                  <a:solidFill>
                    <a:srgbClr val="0070C0"/>
                  </a:solidFill>
                  <a:latin typeface="Roboto" panose="02000000000000000000" pitchFamily="2" charset="0"/>
                  <a:ea typeface="Roboto" panose="02000000000000000000" pitchFamily="2" charset="0"/>
                  <a:cs typeface="Roboto" panose="02000000000000000000" pitchFamily="2" charset="0"/>
                </a:rPr>
                <a:t>Something to </a:t>
              </a:r>
              <a:r>
                <a:rPr lang="en-US" sz="1600" dirty="0" smtClean="0">
                  <a:solidFill>
                    <a:srgbClr val="8B8B8B"/>
                  </a:solidFill>
                  <a:latin typeface="Ravie" panose="04040805050809020602" pitchFamily="82" charset="0"/>
                  <a:ea typeface="Roboto" panose="02000000000000000000" pitchFamily="2" charset="0"/>
                  <a:cs typeface="Roboto" panose="02000000000000000000" pitchFamily="2" charset="0"/>
                </a:rPr>
                <a:t>howl</a:t>
              </a:r>
              <a:r>
                <a:rPr lang="en-US" sz="1400" dirty="0" smtClean="0">
                  <a:solidFill>
                    <a:srgbClr val="0070C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t>
              </a:r>
              <a:r>
                <a:rPr lang="en-US" sz="1400" dirty="0" smtClean="0">
                  <a:solidFill>
                    <a:srgbClr val="0070C0"/>
                  </a:solidFill>
                  <a:latin typeface="Roboto" panose="02000000000000000000" pitchFamily="2" charset="0"/>
                  <a:ea typeface="Roboto" panose="02000000000000000000" pitchFamily="2" charset="0"/>
                  <a:cs typeface="Roboto" panose="02000000000000000000" pitchFamily="2" charset="0"/>
                </a:rPr>
                <a:t>about!</a:t>
              </a:r>
              <a:endParaRPr lang="en-US" sz="1400"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2869365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dirty="0">
              <a:solidFill>
                <a:schemeClr val="bg1"/>
              </a:solidFill>
            </a:endParaRPr>
          </a:p>
        </p:txBody>
      </p:sp>
      <p:sp>
        <p:nvSpPr>
          <p:cNvPr id="2" name="TextBox 1"/>
          <p:cNvSpPr txBox="1"/>
          <p:nvPr/>
        </p:nvSpPr>
        <p:spPr>
          <a:xfrm>
            <a:off x="1871931" y="4011284"/>
            <a:ext cx="1500996" cy="1600438"/>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Teachers will collect three exemplars during the year, in November, February, and May.</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p:cNvSpPr txBox="1"/>
          <p:nvPr/>
        </p:nvSpPr>
        <p:spPr>
          <a:xfrm>
            <a:off x="5320271" y="3744084"/>
            <a:ext cx="1486619" cy="2031325"/>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One exemplar a term (included in progress reports) and monthly collections of exemplars for staff discussions.</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p:cNvSpPr txBox="1"/>
          <p:nvPr/>
        </p:nvSpPr>
        <p:spPr>
          <a:xfrm>
            <a:off x="7021707" y="4057723"/>
            <a:ext cx="1634264" cy="1169551"/>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August/ September sessions on trauma-informed teaching practice.</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8870788" y="3903562"/>
            <a:ext cx="1500996" cy="1815882"/>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1X per month (staff meeting) teachers will discuss goal and share exemplars of student understanding.</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p:cNvSpPr txBox="1"/>
          <p:nvPr/>
        </p:nvSpPr>
        <p:spPr>
          <a:xfrm>
            <a:off x="3604458" y="3795840"/>
            <a:ext cx="1500996" cy="1815882"/>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cs typeface="Roboto" panose="02000000000000000000" pitchFamily="2" charset="0"/>
              </a:rPr>
              <a:t>In May, 80% of students will show a demonstrative understanding of what belonging means to them.</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24098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5400000">
            <a:off x="6289429" y="147423"/>
            <a:ext cx="6686957" cy="5267707"/>
          </a:xfrm>
          <a:custGeom>
            <a:avLst/>
            <a:gdLst>
              <a:gd name="connsiteX0" fmla="*/ 0 w 5858847"/>
              <a:gd name="connsiteY0" fmla="*/ 6018245 h 6018245"/>
              <a:gd name="connsiteX1" fmla="*/ 2929424 w 5858847"/>
              <a:gd name="connsiteY1" fmla="*/ 0 h 6018245"/>
              <a:gd name="connsiteX2" fmla="*/ 5858847 w 5858847"/>
              <a:gd name="connsiteY2" fmla="*/ 6018245 h 6018245"/>
              <a:gd name="connsiteX3" fmla="*/ 0 w 5858847"/>
              <a:gd name="connsiteY3" fmla="*/ 6018245 h 6018245"/>
              <a:gd name="connsiteX0" fmla="*/ 0 w 6972540"/>
              <a:gd name="connsiteY0" fmla="*/ 6018245 h 6018245"/>
              <a:gd name="connsiteX1" fmla="*/ 2929424 w 6972540"/>
              <a:gd name="connsiteY1" fmla="*/ 0 h 6018245"/>
              <a:gd name="connsiteX2" fmla="*/ 6972540 w 6972540"/>
              <a:gd name="connsiteY2" fmla="*/ 1751045 h 6018245"/>
              <a:gd name="connsiteX3" fmla="*/ 0 w 6972540"/>
              <a:gd name="connsiteY3" fmla="*/ 6018245 h 6018245"/>
              <a:gd name="connsiteX0" fmla="*/ 0 w 6972540"/>
              <a:gd name="connsiteY0" fmla="*/ 4306675 h 4306675"/>
              <a:gd name="connsiteX1" fmla="*/ 280010 w 6972540"/>
              <a:gd name="connsiteY1" fmla="*/ 0 h 4306675"/>
              <a:gd name="connsiteX2" fmla="*/ 6972540 w 6972540"/>
              <a:gd name="connsiteY2" fmla="*/ 39475 h 4306675"/>
              <a:gd name="connsiteX3" fmla="*/ 0 w 6972540"/>
              <a:gd name="connsiteY3" fmla="*/ 4306675 h 4306675"/>
              <a:gd name="connsiteX0" fmla="*/ 4080978 w 6692530"/>
              <a:gd name="connsiteY0" fmla="*/ 5209352 h 5209352"/>
              <a:gd name="connsiteX1" fmla="*/ 0 w 6692530"/>
              <a:gd name="connsiteY1" fmla="*/ 0 h 5209352"/>
              <a:gd name="connsiteX2" fmla="*/ 6692530 w 6692530"/>
              <a:gd name="connsiteY2" fmla="*/ 39475 h 5209352"/>
              <a:gd name="connsiteX3" fmla="*/ 4080978 w 6692530"/>
              <a:gd name="connsiteY3" fmla="*/ 5209352 h 5209352"/>
            </a:gdLst>
            <a:ahLst/>
            <a:cxnLst>
              <a:cxn ang="0">
                <a:pos x="connsiteX0" y="connsiteY0"/>
              </a:cxn>
              <a:cxn ang="0">
                <a:pos x="connsiteX1" y="connsiteY1"/>
              </a:cxn>
              <a:cxn ang="0">
                <a:pos x="connsiteX2" y="connsiteY2"/>
              </a:cxn>
              <a:cxn ang="0">
                <a:pos x="connsiteX3" y="connsiteY3"/>
              </a:cxn>
            </a:cxnLst>
            <a:rect l="l" t="t" r="r" b="b"/>
            <a:pathLst>
              <a:path w="6692530" h="5209352">
                <a:moveTo>
                  <a:pt x="4080978" y="5209352"/>
                </a:moveTo>
                <a:lnTo>
                  <a:pt x="0" y="0"/>
                </a:lnTo>
                <a:lnTo>
                  <a:pt x="6692530" y="39475"/>
                </a:lnTo>
                <a:lnTo>
                  <a:pt x="4080978" y="5209352"/>
                </a:lnTo>
                <a:close/>
              </a:path>
            </a:pathLst>
          </a:custGeom>
          <a:blipFill dpi="0" rotWithShape="1">
            <a:blip r:embed="rId3"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dirty="0">
              <a:solidFill>
                <a:schemeClr val="bg1"/>
              </a:solidFill>
            </a:endParaRPr>
          </a:p>
        </p:txBody>
      </p:sp>
      <p:sp>
        <p:nvSpPr>
          <p:cNvPr id="4" name="TextBox 3"/>
          <p:cNvSpPr txBox="1"/>
          <p:nvPr/>
        </p:nvSpPr>
        <p:spPr>
          <a:xfrm>
            <a:off x="3807229" y="2045645"/>
            <a:ext cx="3144708" cy="400110"/>
          </a:xfrm>
          <a:prstGeom prst="rect">
            <a:avLst/>
          </a:prstGeom>
          <a:noFill/>
        </p:spPr>
        <p:txBody>
          <a:bodyPr wrap="square" rtlCol="0">
            <a:spAutoFit/>
          </a:bodyPr>
          <a:lstStyle/>
          <a:p>
            <a:r>
              <a:rPr lang="en-US" sz="2000" b="1" dirty="0" smtClean="0">
                <a:latin typeface="Roboto" panose="02000000000000000000" pitchFamily="2" charset="0"/>
                <a:ea typeface="Roboto" panose="02000000000000000000" pitchFamily="2" charset="0"/>
                <a:cs typeface="Roboto" panose="02000000000000000000" pitchFamily="2" charset="0"/>
              </a:rPr>
              <a:t>Success for all Learners</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p:cNvSpPr txBox="1"/>
          <p:nvPr/>
        </p:nvSpPr>
        <p:spPr>
          <a:xfrm>
            <a:off x="7819292" y="3091030"/>
            <a:ext cx="4372708" cy="707886"/>
          </a:xfrm>
          <a:prstGeom prst="rect">
            <a:avLst/>
          </a:prstGeom>
          <a:noFill/>
        </p:spPr>
        <p:txBody>
          <a:bodyPr wrap="square" rtlCol="0">
            <a:spAutoFit/>
          </a:bodyPr>
          <a:lstStyle/>
          <a:p>
            <a:r>
              <a:rPr lang="en-US" sz="2000" b="1" dirty="0">
                <a:solidFill>
                  <a:schemeClr val="bg1"/>
                </a:solidFill>
                <a:latin typeface="Roboto" panose="02000000000000000000" pitchFamily="2" charset="0"/>
                <a:ea typeface="Roboto" panose="02000000000000000000" pitchFamily="2" charset="0"/>
                <a:cs typeface="Roboto" panose="02000000000000000000" pitchFamily="2" charset="0"/>
              </a:rPr>
              <a:t>Learning </a:t>
            </a:r>
            <a:r>
              <a:rPr lang="en-US" sz="2000" b="1" dirty="0" smtClean="0">
                <a:solidFill>
                  <a:schemeClr val="bg1"/>
                </a:solidFill>
                <a:latin typeface="Roboto" panose="02000000000000000000" pitchFamily="2" charset="0"/>
                <a:ea typeface="Roboto" panose="02000000000000000000" pitchFamily="2" charset="0"/>
                <a:cs typeface="Roboto" panose="02000000000000000000" pitchFamily="2" charset="0"/>
              </a:rPr>
              <a:t>involves patience and time.</a:t>
            </a:r>
            <a:br>
              <a:rPr lang="en-US" sz="2000" b="1" dirty="0" smtClean="0">
                <a:solidFill>
                  <a:schemeClr val="bg1"/>
                </a:solidFill>
                <a:latin typeface="Roboto" panose="02000000000000000000" pitchFamily="2" charset="0"/>
                <a:ea typeface="Roboto" panose="02000000000000000000" pitchFamily="2" charset="0"/>
                <a:cs typeface="Roboto" panose="02000000000000000000" pitchFamily="2" charset="0"/>
              </a:rPr>
            </a:br>
            <a:r>
              <a:rPr lang="en-US" sz="2000" b="1" i="1" dirty="0" smtClean="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2000" b="1" i="1" dirty="0">
                <a:solidFill>
                  <a:schemeClr val="bg1"/>
                </a:solidFill>
                <a:latin typeface="Roboto" panose="02000000000000000000" pitchFamily="2" charset="0"/>
                <a:ea typeface="Roboto" panose="02000000000000000000" pitchFamily="2" charset="0"/>
                <a:cs typeface="Roboto" panose="02000000000000000000" pitchFamily="2" charset="0"/>
              </a:rPr>
              <a:t>First Peoples Principles of Learning)</a:t>
            </a:r>
          </a:p>
        </p:txBody>
      </p:sp>
      <p:sp>
        <p:nvSpPr>
          <p:cNvPr id="7" name="TextBox 6"/>
          <p:cNvSpPr txBox="1"/>
          <p:nvPr/>
        </p:nvSpPr>
        <p:spPr>
          <a:xfrm>
            <a:off x="1055716" y="3798916"/>
            <a:ext cx="5303520" cy="954107"/>
          </a:xfrm>
          <a:prstGeom prst="rect">
            <a:avLst/>
          </a:prstGeom>
          <a:noFill/>
        </p:spPr>
        <p:txBody>
          <a:bodyPr wrap="square" rtlCol="0">
            <a:spAutoFit/>
          </a:bodyPr>
          <a:lstStyle/>
          <a:p>
            <a:r>
              <a:rPr lang="en-US" sz="2800" dirty="0" smtClean="0">
                <a:latin typeface="Roboto" panose="02000000000000000000" pitchFamily="2" charset="0"/>
                <a:ea typeface="Roboto" panose="02000000000000000000" pitchFamily="2" charset="0"/>
                <a:cs typeface="Roboto" panose="02000000000000000000" pitchFamily="2" charset="0"/>
              </a:rPr>
              <a:t>To improve students’ reading achievement.</a:t>
            </a:r>
            <a:endParaRPr lang="en-US"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61846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9" ma:contentTypeDescription="Create a new document." ma:contentTypeScope="" ma:versionID="f922245165df71e8a6baa55d3029251e">
  <xsd:schema xmlns:xsd="http://www.w3.org/2001/XMLSchema" xmlns:xs="http://www.w3.org/2001/XMLSchema" xmlns:p="http://schemas.microsoft.com/office/2006/metadata/properties" xmlns:ns2="753041f2-3f9f-4aac-8787-ae098e2fd8ae" targetNamespace="http://schemas.microsoft.com/office/2006/metadata/properties" ma:root="true" ma:fieldsID="afe22a5b5974d15c29dc202251fc5bee" ns2:_="">
    <xsd:import namespace="753041f2-3f9f-4aac-8787-ae098e2fd8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2.xml><?xml version="1.0" encoding="utf-8"?>
<ds:datastoreItem xmlns:ds="http://schemas.openxmlformats.org/officeDocument/2006/customXml" ds:itemID="{807E713D-F60F-492E-BE01-0F29DD5BE3FE}">
  <ds:schemaRefs>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753041f2-3f9f-4aac-8787-ae098e2fd8ae"/>
    <ds:schemaRef ds:uri="http://purl.org/dc/dcmitype/"/>
  </ds:schemaRefs>
</ds:datastoreItem>
</file>

<file path=customXml/itemProps3.xml><?xml version="1.0" encoding="utf-8"?>
<ds:datastoreItem xmlns:ds="http://schemas.openxmlformats.org/officeDocument/2006/customXml" ds:itemID="{9E439F08-C15A-4D3B-84FA-A6061D646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 (1)</Template>
  <TotalTime>1443</TotalTime>
  <Words>1405</Words>
  <Application>Microsoft Office PowerPoint</Application>
  <PresentationFormat>Widescreen</PresentationFormat>
  <Paragraphs>145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Ravie</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Wyer</dc:creator>
  <cp:lastModifiedBy>Bob Wilson</cp:lastModifiedBy>
  <cp:revision>89</cp:revision>
  <dcterms:created xsi:type="dcterms:W3CDTF">2022-05-11T15:11:05Z</dcterms:created>
  <dcterms:modified xsi:type="dcterms:W3CDTF">2022-09-26T19:25:52Z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